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26"/>
  </p:notesMasterIdLst>
  <p:sldIdLst>
    <p:sldId id="256" r:id="rId2"/>
    <p:sldId id="261" r:id="rId3"/>
    <p:sldId id="259" r:id="rId4"/>
    <p:sldId id="258" r:id="rId5"/>
    <p:sldId id="257" r:id="rId6"/>
    <p:sldId id="260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1" r:id="rId16"/>
    <p:sldId id="272" r:id="rId17"/>
    <p:sldId id="270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9DA3"/>
    <a:srgbClr val="000000"/>
    <a:srgbClr val="0060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FECB4D8-DB02-4DC6-A0A2-4F2EBAE1DC90}" styleName="Stile medio 1 - Color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0A1B5D5-9B99-4C35-A422-299274C87663}" styleName="Stile medio 1 - Color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2D5ABB26-0587-4C30-8999-92F81FD0307C}" styleName="Nessuno stile, nessuna griglia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Stile con tema 1 - Color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Stile con tema 1 - Color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Stile con tema 1 - Color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Stile con tema 1 - Color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Stile con tema 1 - Color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113A9D2-9D6B-4929-AA2D-F23B5EE8CBE7}" styleName="Stile con tema 2 - Colore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9CF1AB2-1976-4502-BF36-3FF5EA218861}" styleName="Stile medio 4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 autoAdjust="0"/>
    <p:restoredTop sz="94673" autoAdjust="0"/>
  </p:normalViewPr>
  <p:slideViewPr>
    <p:cSldViewPr snapToGrid="0">
      <p:cViewPr varScale="1">
        <p:scale>
          <a:sx n="105" d="100"/>
          <a:sy n="105" d="100"/>
        </p:scale>
        <p:origin x="912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2268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78C8A0F-0FDF-4C5A-8F86-8AB1DCA467EC}" type="doc">
      <dgm:prSet loTypeId="urn:microsoft.com/office/officeart/2005/8/layout/vList2" loCatId="list" qsTypeId="urn:microsoft.com/office/officeart/2005/8/quickstyle/simple1" qsCatId="simple" csTypeId="urn:microsoft.com/office/officeart/2005/8/colors/accent0_1" csCatId="mainScheme"/>
      <dgm:spPr/>
      <dgm:t>
        <a:bodyPr/>
        <a:lstStyle/>
        <a:p>
          <a:endParaRPr lang="en-US"/>
        </a:p>
      </dgm:t>
    </dgm:pt>
    <dgm:pt modelId="{1D0983F2-7E13-4593-A5C0-199C9E745B95}">
      <dgm:prSet/>
      <dgm:spPr/>
      <dgm:t>
        <a:bodyPr/>
        <a:lstStyle/>
        <a:p>
          <a:pPr algn="just"/>
          <a:r>
            <a:rPr lang="en-US" dirty="0"/>
            <a:t>Global Historical Climate Network includes daily land surface observations from around the world</a:t>
          </a:r>
        </a:p>
      </dgm:t>
    </dgm:pt>
    <dgm:pt modelId="{CE5FB8C1-4AD1-4F88-A62A-01E063CD7A9F}" type="parTrans" cxnId="{E3380B01-A246-4DF5-B261-495AE1446BDD}">
      <dgm:prSet/>
      <dgm:spPr/>
      <dgm:t>
        <a:bodyPr/>
        <a:lstStyle/>
        <a:p>
          <a:endParaRPr lang="en-US"/>
        </a:p>
      </dgm:t>
    </dgm:pt>
    <dgm:pt modelId="{F9767A41-66DA-4170-921E-8F4C537F7339}" type="sibTrans" cxnId="{E3380B01-A246-4DF5-B261-495AE1446BDD}">
      <dgm:prSet/>
      <dgm:spPr/>
      <dgm:t>
        <a:bodyPr/>
        <a:lstStyle/>
        <a:p>
          <a:endParaRPr lang="en-US"/>
        </a:p>
      </dgm:t>
    </dgm:pt>
    <dgm:pt modelId="{DEC98780-D5D3-4FE7-A4B7-E1CECD5E5353}">
      <dgm:prSet/>
      <dgm:spPr/>
      <dgm:t>
        <a:bodyPr/>
        <a:lstStyle/>
        <a:p>
          <a:pPr algn="just"/>
          <a:r>
            <a:rPr lang="en-US" dirty="0"/>
            <a:t>The dataset includes observations from World Meteorological Organization, Cooperative, and CoCoRaHS networks. </a:t>
          </a:r>
        </a:p>
      </dgm:t>
    </dgm:pt>
    <dgm:pt modelId="{D1227347-E31D-4F82-A7B7-BAF763D19432}" type="parTrans" cxnId="{5E96C818-5109-4935-A1A9-BC984B086324}">
      <dgm:prSet/>
      <dgm:spPr/>
      <dgm:t>
        <a:bodyPr/>
        <a:lstStyle/>
        <a:p>
          <a:endParaRPr lang="en-US"/>
        </a:p>
      </dgm:t>
    </dgm:pt>
    <dgm:pt modelId="{1A822AB6-DBDB-4E2B-8B78-CBD236BCAF4D}" type="sibTrans" cxnId="{5E96C818-5109-4935-A1A9-BC984B086324}">
      <dgm:prSet/>
      <dgm:spPr/>
      <dgm:t>
        <a:bodyPr/>
        <a:lstStyle/>
        <a:p>
          <a:endParaRPr lang="en-US"/>
        </a:p>
      </dgm:t>
    </dgm:pt>
    <dgm:pt modelId="{6AE3DF85-1526-4320-828F-315ABC7459F1}" type="pres">
      <dgm:prSet presAssocID="{678C8A0F-0FDF-4C5A-8F86-8AB1DCA467EC}" presName="linear" presStyleCnt="0">
        <dgm:presLayoutVars>
          <dgm:animLvl val="lvl"/>
          <dgm:resizeHandles val="exact"/>
        </dgm:presLayoutVars>
      </dgm:prSet>
      <dgm:spPr/>
    </dgm:pt>
    <dgm:pt modelId="{DAFA8540-D021-49A4-A7AB-6EB685D7BCEA}" type="pres">
      <dgm:prSet presAssocID="{1D0983F2-7E13-4593-A5C0-199C9E745B95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32AD0C3C-4A11-45EF-B270-4708C81FA706}" type="pres">
      <dgm:prSet presAssocID="{F9767A41-66DA-4170-921E-8F4C537F7339}" presName="spacer" presStyleCnt="0"/>
      <dgm:spPr/>
    </dgm:pt>
    <dgm:pt modelId="{C4F646A1-8494-49DB-8D1B-18A1839B547A}" type="pres">
      <dgm:prSet presAssocID="{DEC98780-D5D3-4FE7-A4B7-E1CECD5E5353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E3380B01-A246-4DF5-B261-495AE1446BDD}" srcId="{678C8A0F-0FDF-4C5A-8F86-8AB1DCA467EC}" destId="{1D0983F2-7E13-4593-A5C0-199C9E745B95}" srcOrd="0" destOrd="0" parTransId="{CE5FB8C1-4AD1-4F88-A62A-01E063CD7A9F}" sibTransId="{F9767A41-66DA-4170-921E-8F4C537F7339}"/>
    <dgm:cxn modelId="{5E96C818-5109-4935-A1A9-BC984B086324}" srcId="{678C8A0F-0FDF-4C5A-8F86-8AB1DCA467EC}" destId="{DEC98780-D5D3-4FE7-A4B7-E1CECD5E5353}" srcOrd="1" destOrd="0" parTransId="{D1227347-E31D-4F82-A7B7-BAF763D19432}" sibTransId="{1A822AB6-DBDB-4E2B-8B78-CBD236BCAF4D}"/>
    <dgm:cxn modelId="{D3A91E8E-B809-4CB0-AFF2-2BA41CE370A8}" type="presOf" srcId="{1D0983F2-7E13-4593-A5C0-199C9E745B95}" destId="{DAFA8540-D021-49A4-A7AB-6EB685D7BCEA}" srcOrd="0" destOrd="0" presId="urn:microsoft.com/office/officeart/2005/8/layout/vList2"/>
    <dgm:cxn modelId="{BC72FAF1-0C28-4839-8C51-979CF870D6DF}" type="presOf" srcId="{678C8A0F-0FDF-4C5A-8F86-8AB1DCA467EC}" destId="{6AE3DF85-1526-4320-828F-315ABC7459F1}" srcOrd="0" destOrd="0" presId="urn:microsoft.com/office/officeart/2005/8/layout/vList2"/>
    <dgm:cxn modelId="{281636F3-FA15-41CB-89E9-9CD3FD860385}" type="presOf" srcId="{DEC98780-D5D3-4FE7-A4B7-E1CECD5E5353}" destId="{C4F646A1-8494-49DB-8D1B-18A1839B547A}" srcOrd="0" destOrd="0" presId="urn:microsoft.com/office/officeart/2005/8/layout/vList2"/>
    <dgm:cxn modelId="{7DC6AEDE-CBF8-4F90-9576-DAD478A7FA32}" type="presParOf" srcId="{6AE3DF85-1526-4320-828F-315ABC7459F1}" destId="{DAFA8540-D021-49A4-A7AB-6EB685D7BCEA}" srcOrd="0" destOrd="0" presId="urn:microsoft.com/office/officeart/2005/8/layout/vList2"/>
    <dgm:cxn modelId="{585A4F71-1B3C-49B0-A1CB-193DB8854B96}" type="presParOf" srcId="{6AE3DF85-1526-4320-828F-315ABC7459F1}" destId="{32AD0C3C-4A11-45EF-B270-4708C81FA706}" srcOrd="1" destOrd="0" presId="urn:microsoft.com/office/officeart/2005/8/layout/vList2"/>
    <dgm:cxn modelId="{D09DA390-DF10-4C64-A315-5E62F675E5B2}" type="presParOf" srcId="{6AE3DF85-1526-4320-828F-315ABC7459F1}" destId="{C4F646A1-8494-49DB-8D1B-18A1839B547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FA8540-D021-49A4-A7AB-6EB685D7BCEA}">
      <dsp:nvSpPr>
        <dsp:cNvPr id="0" name=""/>
        <dsp:cNvSpPr/>
      </dsp:nvSpPr>
      <dsp:spPr>
        <a:xfrm>
          <a:off x="0" y="328643"/>
          <a:ext cx="4772480" cy="15444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Global Historical Climate Network includes daily land surface observations from around the world</a:t>
          </a:r>
        </a:p>
      </dsp:txBody>
      <dsp:txXfrm>
        <a:off x="75391" y="404034"/>
        <a:ext cx="4621698" cy="1393618"/>
      </dsp:txXfrm>
    </dsp:sp>
    <dsp:sp modelId="{C4F646A1-8494-49DB-8D1B-18A1839B547A}">
      <dsp:nvSpPr>
        <dsp:cNvPr id="0" name=""/>
        <dsp:cNvSpPr/>
      </dsp:nvSpPr>
      <dsp:spPr>
        <a:xfrm>
          <a:off x="0" y="1936403"/>
          <a:ext cx="4772480" cy="154440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just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The dataset includes observations from World Meteorological Organization, Cooperative, and CoCoRaHS networks. </a:t>
          </a:r>
        </a:p>
      </dsp:txBody>
      <dsp:txXfrm>
        <a:off x="75391" y="2011794"/>
        <a:ext cx="4621698" cy="13936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4E887F-D3F5-4368-895B-4CE03FCC2431}" type="datetimeFigureOut">
              <a:rPr lang="it-IT" smtClean="0"/>
              <a:t>30/11/2022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415F5-CE8F-4811-9AA8-78D55709B92F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75165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933809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32642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618286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777826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7468717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20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43190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21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779549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22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412829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23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212571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24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283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61578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76788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04957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257547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29909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953217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16939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F415F5-CE8F-4811-9AA8-78D55709B92F}" type="slidenum">
              <a:rPr lang="it-IT" smtClean="0"/>
              <a:t>15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949354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255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561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8428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2478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11/30/2022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81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11/30/2022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9350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11/30/2022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9282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11/30/2022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3472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11/30/2022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4819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11/30/2022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858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11/30/2022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208668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11/30/2022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3709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38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github.com/lorenzokyne/big-data-analytics-case-study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7.png"/><Relationship Id="rId7" Type="http://schemas.openxmlformats.org/officeDocument/2006/relationships/diagramQuickStyle" Target="../diagrams/quickStyle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4" Type="http://schemas.openxmlformats.org/officeDocument/2006/relationships/image" Target="../media/image8.svg"/><Relationship Id="rId9" Type="http://schemas.microsoft.com/office/2007/relationships/diagramDrawing" Target="../diagrams/drawing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3" name="Rectangle 116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Un concetto genetico astratto">
            <a:extLst>
              <a:ext uri="{FF2B5EF4-FFF2-40B4-BE49-F238E27FC236}">
                <a16:creationId xmlns:a16="http://schemas.microsoft.com/office/drawing/2014/main" id="{9B8D2CFD-64FF-A2E2-3EBB-373E4F7B63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24459" b="192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24" name="Rectangle 118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7C4C4DF-453C-4BE0-2161-B748520537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it-IT" dirty="0"/>
              <a:t>Big Data Analytics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770DA3C3-D95F-8B3B-BA3E-9331772E8B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 fontScale="85000" lnSpcReduction="10000"/>
          </a:bodyPr>
          <a:lstStyle/>
          <a:p>
            <a:pPr>
              <a:spcAft>
                <a:spcPts val="600"/>
              </a:spcAft>
            </a:pPr>
            <a:r>
              <a:rPr lang="it-IT" dirty="0">
                <a:solidFill>
                  <a:schemeClr val="tx1"/>
                </a:solidFill>
              </a:rPr>
              <a:t>PATTERN BASED CHANGE DETECTION ALGORITHMS APPLIED TO CLIMATE DATA</a:t>
            </a:r>
          </a:p>
        </p:txBody>
      </p:sp>
      <p:sp>
        <p:nvSpPr>
          <p:cNvPr id="125" name="Rectangle 120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C96CAA1C-36AB-DD98-ED7B-148255BE0775}"/>
              </a:ext>
            </a:extLst>
          </p:cNvPr>
          <p:cNvSpPr txBox="1"/>
          <p:nvPr/>
        </p:nvSpPr>
        <p:spPr>
          <a:xfrm>
            <a:off x="1447799" y="5792498"/>
            <a:ext cx="21359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Computer Science</a:t>
            </a:r>
          </a:p>
          <a:p>
            <a:r>
              <a:rPr lang="it-IT" dirty="0"/>
              <a:t>AY 2022/2023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947DC17-D85B-4778-4268-BB28E21CD7AE}"/>
              </a:ext>
            </a:extLst>
          </p:cNvPr>
          <p:cNvSpPr txBox="1"/>
          <p:nvPr/>
        </p:nvSpPr>
        <p:spPr>
          <a:xfrm>
            <a:off x="8263714" y="5802867"/>
            <a:ext cx="24804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it-IT" dirty="0"/>
              <a:t>Lorenzo Capocchiano</a:t>
            </a:r>
          </a:p>
          <a:p>
            <a:pPr algn="r"/>
            <a:r>
              <a:rPr lang="it-IT" dirty="0"/>
              <a:t>Domenico Narracci</a:t>
            </a:r>
          </a:p>
        </p:txBody>
      </p:sp>
      <p:pic>
        <p:nvPicPr>
          <p:cNvPr id="8" name="Picture 7" descr="Uniba Logo&#10;">
            <a:extLst>
              <a:ext uri="{FF2B5EF4-FFF2-40B4-BE49-F238E27FC236}">
                <a16:creationId xmlns:a16="http://schemas.microsoft.com/office/drawing/2014/main" id="{2B4EDE28-6D9B-CCE9-ECBC-28F7A039BB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0868" y="1362847"/>
            <a:ext cx="1386473" cy="1386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5852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500838"/>
          </a:xfrm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/>
              <a:t>Pattern-</a:t>
            </a:r>
            <a:r>
              <a:rPr lang="en-GB" sz="3600" dirty="0"/>
              <a:t>Based</a:t>
            </a:r>
            <a:r>
              <a:rPr lang="it-IT" sz="3600" dirty="0"/>
              <a:t> </a:t>
            </a:r>
            <a:r>
              <a:rPr lang="en-US" sz="3600" dirty="0"/>
              <a:t>Change Detection</a:t>
            </a:r>
          </a:p>
        </p:txBody>
      </p:sp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7EF32FD5-1346-D0D0-CE8E-40801046F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43432"/>
            <a:ext cx="10058400" cy="3809312"/>
          </a:xfrm>
          <a:solidFill>
            <a:schemeClr val="bg1">
              <a:alpha val="81000"/>
            </a:schemeClr>
          </a:solidFill>
        </p:spPr>
        <p:txBody>
          <a:bodyPr>
            <a:normAutofit fontScale="92500" lnSpcReduction="20000"/>
          </a:bodyPr>
          <a:lstStyle/>
          <a:p>
            <a:pPr marL="0" indent="0" algn="just">
              <a:buNone/>
            </a:pPr>
            <a:r>
              <a:rPr lang="en-US" sz="2800" b="1" dirty="0"/>
              <a:t>Temporal</a:t>
            </a:r>
            <a:r>
              <a:rPr lang="it-IT" sz="2800" b="1" dirty="0"/>
              <a:t> Data </a:t>
            </a:r>
            <a:r>
              <a:rPr lang="it-IT" sz="2800" dirty="0"/>
              <a:t>-</a:t>
            </a:r>
            <a:r>
              <a:rPr lang="it-IT" sz="3600" dirty="0"/>
              <a:t> </a:t>
            </a:r>
            <a:r>
              <a:rPr lang="en-US" sz="2800" dirty="0"/>
              <a:t>Complex data which evolve over time</a:t>
            </a:r>
          </a:p>
          <a:p>
            <a:pPr marL="0" indent="0" algn="just">
              <a:buNone/>
            </a:pPr>
            <a:r>
              <a:rPr lang="it-IT" sz="2800" b="1" dirty="0"/>
              <a:t>Analysis</a:t>
            </a:r>
            <a:r>
              <a:rPr lang="it-IT" sz="2800" dirty="0"/>
              <a:t> </a:t>
            </a:r>
            <a:r>
              <a:rPr lang="en-US" sz="2800" dirty="0"/>
              <a:t>is a crucial activity</a:t>
            </a:r>
            <a:endParaRPr lang="en-US" sz="2800" b="0" i="0" u="none" strike="noStrike" baseline="0" dirty="0">
              <a:solidFill>
                <a:srgbClr val="000000"/>
              </a:solidFill>
              <a:latin typeface="Calibri" panose="020F0502020204030204" pitchFamily="34" charset="0"/>
            </a:endParaRPr>
          </a:p>
          <a:p>
            <a:pPr algn="just"/>
            <a:r>
              <a:rPr lang="en-US" sz="2800" i="0" u="none" strike="noStrike" baseline="0" dirty="0">
                <a:latin typeface="Avenir Next LT Pro (Corpo)"/>
              </a:rPr>
              <a:t>Previously observed data may disappear</a:t>
            </a:r>
          </a:p>
          <a:p>
            <a:pPr algn="just"/>
            <a:r>
              <a:rPr lang="en-US" sz="2800" i="0" u="none" strike="noStrike" baseline="0" dirty="0">
                <a:latin typeface="Avenir Next LT Pro (Corpo)"/>
              </a:rPr>
              <a:t>Novel and unprecedented data may appear</a:t>
            </a:r>
          </a:p>
          <a:p>
            <a:pPr algn="just"/>
            <a:endParaRPr lang="en-US" sz="2800" i="0" u="none" strike="noStrike" baseline="0" dirty="0">
              <a:latin typeface="Avenir Next LT Pro (Corpo)"/>
            </a:endParaRPr>
          </a:p>
          <a:p>
            <a:pPr marL="0" indent="0" algn="just">
              <a:buNone/>
            </a:pPr>
            <a:r>
              <a:rPr lang="en-US" sz="2800" dirty="0">
                <a:latin typeface="Avenir Next LT Pro (Corpo)"/>
              </a:rPr>
              <a:t>Data evolution causes the ‘</a:t>
            </a:r>
            <a:r>
              <a:rPr lang="en-US" sz="2800" i="1" dirty="0">
                <a:latin typeface="Avenir Next LT Pro (Corpo)"/>
              </a:rPr>
              <a:t>Concept Drift</a:t>
            </a:r>
            <a:r>
              <a:rPr lang="en-US" sz="2800" dirty="0">
                <a:latin typeface="Avenir Next LT Pro (Corpo)"/>
              </a:rPr>
              <a:t>’ that is the statistical properties change of the target variable which the model is trying to predict over time </a:t>
            </a:r>
            <a:endParaRPr lang="it-IT" sz="2800" dirty="0">
              <a:latin typeface="Avenir Next LT Pro (Corpo)"/>
            </a:endParaRPr>
          </a:p>
        </p:txBody>
      </p:sp>
    </p:spTree>
    <p:extLst>
      <p:ext uri="{BB962C8B-B14F-4D97-AF65-F5344CB8AC3E}">
        <p14:creationId xmlns:p14="http://schemas.microsoft.com/office/powerpoint/2010/main" val="7371175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500838"/>
          </a:xfrm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/>
              <a:t>Pattern-</a:t>
            </a:r>
            <a:r>
              <a:rPr lang="en-GB" sz="3600" dirty="0"/>
              <a:t>Based</a:t>
            </a:r>
            <a:r>
              <a:rPr lang="it-IT" sz="3600" dirty="0"/>
              <a:t> </a:t>
            </a:r>
            <a:r>
              <a:rPr lang="it-IT" sz="3600" dirty="0" err="1"/>
              <a:t>Change</a:t>
            </a:r>
            <a:r>
              <a:rPr lang="it-IT" sz="3600" dirty="0"/>
              <a:t> </a:t>
            </a:r>
            <a:r>
              <a:rPr lang="it-IT" sz="3600" dirty="0" err="1"/>
              <a:t>Detection</a:t>
            </a:r>
            <a:r>
              <a:rPr lang="it-IT" sz="3600" dirty="0"/>
              <a:t> - Challenges</a:t>
            </a:r>
          </a:p>
        </p:txBody>
      </p:sp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7EF32FD5-1346-D0D0-CE8E-40801046F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43432"/>
            <a:ext cx="10058400" cy="3809312"/>
          </a:xfrm>
          <a:solidFill>
            <a:schemeClr val="bg1">
              <a:alpha val="81000"/>
            </a:schemeClr>
          </a:solidFill>
        </p:spPr>
        <p:txBody>
          <a:bodyPr>
            <a:normAutofit fontScale="92500" lnSpcReduction="10000"/>
          </a:bodyPr>
          <a:lstStyle/>
          <a:p>
            <a:pPr marL="0" indent="0" algn="just">
              <a:buNone/>
            </a:pPr>
            <a:r>
              <a:rPr lang="en-US" sz="1800" b="1" dirty="0"/>
              <a:t>Efficiency</a:t>
            </a:r>
          </a:p>
          <a:p>
            <a:pPr marL="0" indent="0" algn="just">
              <a:buNone/>
            </a:pPr>
            <a:r>
              <a:rPr lang="en-US" sz="1800" b="1" dirty="0"/>
              <a:t>	</a:t>
            </a:r>
            <a:r>
              <a:rPr lang="en-US" sz="1800" dirty="0"/>
              <a:t> – Changes should be detected efficiently</a:t>
            </a:r>
          </a:p>
          <a:p>
            <a:pPr marL="0" indent="0" algn="just">
              <a:buNone/>
            </a:pPr>
            <a:r>
              <a:rPr lang="en-US" sz="1800" b="1" dirty="0"/>
              <a:t>Tempestivity</a:t>
            </a:r>
            <a:r>
              <a:rPr lang="en-US" sz="1800" dirty="0"/>
              <a:t> </a:t>
            </a:r>
          </a:p>
          <a:p>
            <a:pPr marL="0" indent="0" algn="just">
              <a:buNone/>
            </a:pPr>
            <a:r>
              <a:rPr lang="en-US" sz="1800" dirty="0"/>
              <a:t>	– Changes should be detected as soon as possible</a:t>
            </a:r>
          </a:p>
          <a:p>
            <a:pPr marL="0" indent="0" algn="just">
              <a:buNone/>
            </a:pPr>
            <a:r>
              <a:rPr lang="en-US" sz="1800" b="1" dirty="0"/>
              <a:t>Accuracy</a:t>
            </a:r>
            <a:r>
              <a:rPr lang="en-US" sz="1800" dirty="0"/>
              <a:t> </a:t>
            </a:r>
          </a:p>
          <a:p>
            <a:pPr marL="0" indent="0" algn="just">
              <a:buNone/>
            </a:pPr>
            <a:r>
              <a:rPr lang="en-US" sz="1800" dirty="0"/>
              <a:t>	– Detect real drifts with low number (possibly none) of false alarms</a:t>
            </a:r>
          </a:p>
          <a:p>
            <a:pPr marL="0" indent="0" algn="just">
              <a:buNone/>
            </a:pPr>
            <a:r>
              <a:rPr lang="en-US" sz="1800" dirty="0"/>
              <a:t>	– Differently from the classification setting, ground truths (labeled datasets) are rare</a:t>
            </a:r>
          </a:p>
          <a:p>
            <a:pPr marL="0" indent="0" algn="just">
              <a:buNone/>
            </a:pPr>
            <a:r>
              <a:rPr lang="en-US" sz="1800" b="1" dirty="0" err="1"/>
              <a:t>Explainability</a:t>
            </a:r>
            <a:endParaRPr lang="en-US" sz="1800" b="1" dirty="0"/>
          </a:p>
          <a:p>
            <a:pPr marL="0" indent="0" algn="just">
              <a:buNone/>
            </a:pPr>
            <a:r>
              <a:rPr lang="en-US" sz="1800" b="1" dirty="0"/>
              <a:t>	</a:t>
            </a:r>
            <a:r>
              <a:rPr lang="en-US" sz="1800" dirty="0"/>
              <a:t>– Changes should not only be located but also supported by explanations</a:t>
            </a:r>
          </a:p>
          <a:p>
            <a:pPr marL="0" indent="0" algn="just">
              <a:buNone/>
            </a:pPr>
            <a:r>
              <a:rPr lang="en-US" sz="1800" dirty="0"/>
              <a:t>	– Explanations should as concise as possible and readable</a:t>
            </a:r>
          </a:p>
          <a:p>
            <a:pPr marL="0" indent="0" algn="just">
              <a:buNone/>
            </a:pP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3458918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500838"/>
          </a:xfrm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/>
              <a:t>Pattern-</a:t>
            </a:r>
            <a:r>
              <a:rPr lang="en-GB" sz="3600" dirty="0"/>
              <a:t>Based</a:t>
            </a:r>
            <a:r>
              <a:rPr lang="it-IT" sz="3600" dirty="0"/>
              <a:t> </a:t>
            </a:r>
            <a:r>
              <a:rPr lang="en-US" sz="3600" dirty="0"/>
              <a:t>Change Detection</a:t>
            </a:r>
          </a:p>
        </p:txBody>
      </p:sp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7EF32FD5-1346-D0D0-CE8E-40801046FC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43432"/>
            <a:ext cx="10058400" cy="3809312"/>
          </a:xfrm>
          <a:solidFill>
            <a:schemeClr val="bg1">
              <a:alpha val="81000"/>
            </a:schemeClr>
          </a:solidFill>
        </p:spPr>
        <p:txBody>
          <a:bodyPr>
            <a:normAutofit fontScale="62500" lnSpcReduction="20000"/>
          </a:bodyPr>
          <a:lstStyle/>
          <a:p>
            <a:pPr algn="just"/>
            <a:r>
              <a:rPr lang="en-US" sz="2400" b="1" dirty="0"/>
              <a:t>Symbolic learning algorithm </a:t>
            </a:r>
            <a:r>
              <a:rPr lang="en-US" sz="2400" dirty="0"/>
              <a:t>- Changes are sought by monitoring a symbolic model learned from data.</a:t>
            </a:r>
            <a:br>
              <a:rPr lang="en-US" sz="2400" dirty="0"/>
            </a:br>
            <a:r>
              <a:rPr lang="en-US" sz="2400" dirty="0"/>
              <a:t>The model is a collection of relational patterns discovered by pattern mining algorithms over time. Symbolic models are more human-interpretable than sub symbolic ones </a:t>
            </a:r>
          </a:p>
          <a:p>
            <a:pPr algn="just"/>
            <a:r>
              <a:rPr lang="en-US" sz="2400" dirty="0"/>
              <a:t>Works in an </a:t>
            </a:r>
            <a:r>
              <a:rPr lang="en-US" sz="2400" b="1" dirty="0"/>
              <a:t>unsupervised fashion </a:t>
            </a:r>
            <a:r>
              <a:rPr lang="en-US" sz="2400" dirty="0"/>
              <a:t>- Changing data are discriminated from ordinary ones without the need of a training phase.</a:t>
            </a:r>
            <a:br>
              <a:rPr lang="en-US" sz="2400" dirty="0"/>
            </a:br>
            <a:r>
              <a:rPr lang="en-US" sz="2400" dirty="0"/>
              <a:t>Unsupervised learning algorithms do not need to undergo a training phase on finely-tuned training datasets before entering production, in contrast with supervised learning algorithms (e.g., decision trees).</a:t>
            </a:r>
          </a:p>
          <a:p>
            <a:pPr algn="just"/>
            <a:r>
              <a:rPr lang="en-US" sz="2400" dirty="0"/>
              <a:t>Is a </a:t>
            </a:r>
            <a:r>
              <a:rPr lang="en-US" sz="2400" b="1" dirty="0"/>
              <a:t>non-parametric change detection</a:t>
            </a:r>
            <a:r>
              <a:rPr lang="en-US" sz="2400" dirty="0"/>
              <a:t> algorithm - Changes are sought without making any prior assumption on the data distribution. Traditional change detection algorithms perform statistical hypothesis testing when checking the presence of changes, while PBCDs adopt a similarity-based approach: a change is detected only when the set of patterns significantly change.</a:t>
            </a:r>
          </a:p>
          <a:p>
            <a:pPr algn="just"/>
            <a:r>
              <a:rPr lang="en-US" sz="2400" dirty="0"/>
              <a:t>Is an </a:t>
            </a:r>
            <a:r>
              <a:rPr lang="en-US" sz="2400" b="1" dirty="0"/>
              <a:t>explainable change detection algorithm </a:t>
            </a:r>
            <a:r>
              <a:rPr lang="en-US" sz="2400" dirty="0"/>
              <a:t>- Detected changes can be explained by descriptive models</a:t>
            </a:r>
            <a:br>
              <a:rPr lang="en-US" sz="2400" dirty="0"/>
            </a:br>
            <a:r>
              <a:rPr lang="en-US" sz="2400" dirty="0"/>
              <a:t>Traditional change detection algorithms only detect changes by making decisions about their presence or absence, leaving them unexplained. PBCDs explain such decisions with a descriptive model about the occurred changes.</a:t>
            </a:r>
            <a:endParaRPr lang="it-IT" sz="2400" dirty="0"/>
          </a:p>
        </p:txBody>
      </p:sp>
      <p:pic>
        <p:nvPicPr>
          <p:cNvPr id="1034" name="Picture 10">
            <a:extLst>
              <a:ext uri="{FF2B5EF4-FFF2-40B4-BE49-F238E27FC236}">
                <a16:creationId xmlns:a16="http://schemas.microsoft.com/office/drawing/2014/main" id="{8AC20647-AD9D-CA75-E800-D50F7F2DF1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2273" y="167500"/>
            <a:ext cx="3597739" cy="2311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28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 err="1"/>
              <a:t>jKarma</a:t>
            </a:r>
            <a:r>
              <a:rPr lang="it-IT" sz="3600" dirty="0"/>
              <a:t> Library</a:t>
            </a:r>
          </a:p>
        </p:txBody>
      </p:sp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7EF32FD5-1346-D0D0-CE8E-40801046F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bg1">
              <a:alpha val="81000"/>
            </a:schemeClr>
          </a:solidFill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Java library that allows the modular definition and easy execution of PBCD algorithms on evolving data with reduced implementation efforts. </a:t>
            </a:r>
          </a:p>
          <a:p>
            <a:pPr marL="0" indent="0" algn="just">
              <a:buNone/>
            </a:pPr>
            <a:r>
              <a:rPr lang="en-US" dirty="0"/>
              <a:t>Used to solve change detection problems on temporal data</a:t>
            </a:r>
          </a:p>
          <a:p>
            <a:pPr marL="0" indent="0" algn="just">
              <a:buNone/>
            </a:pPr>
            <a:endParaRPr lang="en-US" sz="2400" dirty="0"/>
          </a:p>
        </p:txBody>
      </p:sp>
      <p:sp>
        <p:nvSpPr>
          <p:cNvPr id="4" name="Segnaposto contenuto 15">
            <a:extLst>
              <a:ext uri="{FF2B5EF4-FFF2-40B4-BE49-F238E27FC236}">
                <a16:creationId xmlns:a16="http://schemas.microsoft.com/office/drawing/2014/main" id="{34574542-297B-30F8-5191-5407D688A54A}"/>
              </a:ext>
            </a:extLst>
          </p:cNvPr>
          <p:cNvSpPr txBox="1">
            <a:spLocks/>
          </p:cNvSpPr>
          <p:nvPr/>
        </p:nvSpPr>
        <p:spPr>
          <a:xfrm>
            <a:off x="6461760" y="2103120"/>
            <a:ext cx="4663440" cy="3749040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sz="2000" dirty="0"/>
              <a:t>As a rule of thumb, PBCDs are suitable for temporal data from which relational patterns can be discovered by pattern mining algorithms.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7D1CBB23-28FB-DD12-0FA9-2C8E4E718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40980" y="3661410"/>
            <a:ext cx="19050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3528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 err="1"/>
              <a:t>jKarma</a:t>
            </a:r>
            <a:r>
              <a:rPr lang="it-IT" sz="3600" dirty="0"/>
              <a:t> library</a:t>
            </a:r>
          </a:p>
        </p:txBody>
      </p:sp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7EF32FD5-1346-D0D0-CE8E-40801046F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solidFill>
            <a:schemeClr val="bg1">
              <a:alpha val="81000"/>
            </a:schemeClr>
          </a:solidFill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US" dirty="0"/>
              <a:t>The only strict requirement is that data are presented to PBCDs as </a:t>
            </a:r>
            <a:r>
              <a:rPr lang="en-US" b="1" dirty="0"/>
              <a:t>transactions</a:t>
            </a:r>
            <a:endParaRPr lang="it-IT" b="1" dirty="0"/>
          </a:p>
          <a:p>
            <a:pPr algn="just"/>
            <a:r>
              <a:rPr lang="en-US" dirty="0"/>
              <a:t>a unique </a:t>
            </a:r>
            <a:r>
              <a:rPr lang="en-US" i="1" dirty="0"/>
              <a:t>transaction id </a:t>
            </a:r>
            <a:r>
              <a:rPr lang="en-US" dirty="0"/>
              <a:t>(</a:t>
            </a:r>
            <a:r>
              <a:rPr lang="en-US" dirty="0" err="1"/>
              <a:t>tid</a:t>
            </a:r>
            <a:r>
              <a:rPr lang="en-US" dirty="0"/>
              <a:t>, for short)</a:t>
            </a:r>
          </a:p>
          <a:p>
            <a:pPr algn="just"/>
            <a:r>
              <a:rPr lang="en-US" dirty="0"/>
              <a:t>a </a:t>
            </a:r>
            <a:r>
              <a:rPr lang="en-US" i="1" dirty="0"/>
              <a:t>timestamp</a:t>
            </a:r>
            <a:r>
              <a:rPr lang="en-US" dirty="0"/>
              <a:t> indicating when the transaction has been registered</a:t>
            </a:r>
          </a:p>
          <a:p>
            <a:pPr algn="just"/>
            <a:r>
              <a:rPr lang="en-US" dirty="0"/>
              <a:t>a </a:t>
            </a:r>
            <a:r>
              <a:rPr lang="en-US" i="1" dirty="0"/>
              <a:t>set of items</a:t>
            </a:r>
            <a:r>
              <a:rPr lang="en-US" dirty="0"/>
              <a:t> associated with the transaction</a:t>
            </a:r>
          </a:p>
        </p:txBody>
      </p:sp>
      <p:sp>
        <p:nvSpPr>
          <p:cNvPr id="4" name="Segnaposto contenuto 15">
            <a:extLst>
              <a:ext uri="{FF2B5EF4-FFF2-40B4-BE49-F238E27FC236}">
                <a16:creationId xmlns:a16="http://schemas.microsoft.com/office/drawing/2014/main" id="{34574542-297B-30F8-5191-5407D688A54A}"/>
              </a:ext>
            </a:extLst>
          </p:cNvPr>
          <p:cNvSpPr txBox="1">
            <a:spLocks/>
          </p:cNvSpPr>
          <p:nvPr/>
        </p:nvSpPr>
        <p:spPr>
          <a:xfrm>
            <a:off x="6461760" y="2103120"/>
            <a:ext cx="4663440" cy="3749040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r>
              <a:rPr lang="it-IT" b="1" dirty="0"/>
              <a:t>Time windows</a:t>
            </a:r>
          </a:p>
          <a:p>
            <a:pPr marL="0" indent="0" algn="l">
              <a:buNone/>
            </a:pPr>
            <a:r>
              <a:rPr lang="en-US" dirty="0" err="1"/>
              <a:t>jKarma</a:t>
            </a:r>
            <a:r>
              <a:rPr lang="en-US" dirty="0"/>
              <a:t> embraces the streaming setting by adopting time windows in which only some transactions are kept</a:t>
            </a:r>
          </a:p>
          <a:p>
            <a:pPr marL="0" indent="0" algn="l">
              <a:buNone/>
            </a:pPr>
            <a:endParaRPr lang="it-IT" dirty="0"/>
          </a:p>
        </p:txBody>
      </p:sp>
      <p:graphicFrame>
        <p:nvGraphicFramePr>
          <p:cNvPr id="5" name="Tabella 4">
            <a:extLst>
              <a:ext uri="{FF2B5EF4-FFF2-40B4-BE49-F238E27FC236}">
                <a16:creationId xmlns:a16="http://schemas.microsoft.com/office/drawing/2014/main" id="{ED316A08-2CC6-1737-69B1-2DDFF25452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619382"/>
              </p:ext>
            </p:extLst>
          </p:nvPr>
        </p:nvGraphicFramePr>
        <p:xfrm>
          <a:off x="6657976" y="4181475"/>
          <a:ext cx="4305300" cy="1075798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435100">
                  <a:extLst>
                    <a:ext uri="{9D8B030D-6E8A-4147-A177-3AD203B41FA5}">
                      <a16:colId xmlns:a16="http://schemas.microsoft.com/office/drawing/2014/main" val="2132941297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1435731894"/>
                    </a:ext>
                  </a:extLst>
                </a:gridCol>
                <a:gridCol w="1435100">
                  <a:extLst>
                    <a:ext uri="{9D8B030D-6E8A-4147-A177-3AD203B41FA5}">
                      <a16:colId xmlns:a16="http://schemas.microsoft.com/office/drawing/2014/main" val="1796284931"/>
                    </a:ext>
                  </a:extLst>
                </a:gridCol>
              </a:tblGrid>
              <a:tr h="537899">
                <a:tc>
                  <a:txBody>
                    <a:bodyPr/>
                    <a:lstStyle/>
                    <a:p>
                      <a:pPr algn="ctr" fontAlgn="t"/>
                      <a:r>
                        <a:rPr lang="en-US" sz="1300" b="1" noProof="0" dirty="0">
                          <a:effectLst/>
                        </a:rPr>
                        <a:t>Without</a:t>
                      </a:r>
                      <a:r>
                        <a:rPr lang="it-IT" sz="1300" b="1" dirty="0">
                          <a:effectLst/>
                        </a:rPr>
                        <a:t> </a:t>
                      </a:r>
                      <a:r>
                        <a:rPr lang="en-US" sz="1300" b="1" noProof="0" dirty="0">
                          <a:effectLst/>
                        </a:rPr>
                        <a:t>memory</a:t>
                      </a:r>
                      <a:endParaRPr lang="en-US" sz="1300" noProof="0" dirty="0">
                        <a:effectLst/>
                      </a:endParaRPr>
                    </a:p>
                  </a:txBody>
                  <a:tcPr marL="73526" marR="73526" marT="51468" marB="51468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300" dirty="0" err="1">
                          <a:effectLst/>
                        </a:rPr>
                        <a:t>BlockwiseSliding</a:t>
                      </a:r>
                      <a:endParaRPr lang="it-IT" sz="1300" dirty="0">
                        <a:effectLst/>
                      </a:endParaRPr>
                    </a:p>
                  </a:txBody>
                  <a:tcPr marL="73526" marR="73526" marT="51468" marB="51468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300" dirty="0" err="1">
                          <a:effectLst/>
                        </a:rPr>
                        <a:t>BlockwiseLandmark</a:t>
                      </a:r>
                      <a:endParaRPr lang="it-IT" sz="1300" dirty="0">
                        <a:effectLst/>
                      </a:endParaRPr>
                    </a:p>
                  </a:txBody>
                  <a:tcPr marL="73526" marR="73526" marT="51468" marB="51468"/>
                </a:tc>
                <a:extLst>
                  <a:ext uri="{0D108BD9-81ED-4DB2-BD59-A6C34878D82A}">
                    <a16:rowId xmlns:a16="http://schemas.microsoft.com/office/drawing/2014/main" val="1036995447"/>
                  </a:ext>
                </a:extLst>
              </a:tr>
              <a:tr h="537899">
                <a:tc>
                  <a:txBody>
                    <a:bodyPr/>
                    <a:lstStyle/>
                    <a:p>
                      <a:pPr algn="ctr" fontAlgn="t"/>
                      <a:r>
                        <a:rPr lang="it-IT" sz="1300" b="1" dirty="0">
                          <a:effectLst/>
                        </a:rPr>
                        <a:t>With </a:t>
                      </a:r>
                      <a:r>
                        <a:rPr lang="en-US" sz="1300" b="1" noProof="0" dirty="0">
                          <a:effectLst/>
                        </a:rPr>
                        <a:t>memory</a:t>
                      </a:r>
                      <a:endParaRPr lang="en-US" sz="1300" noProof="0" dirty="0">
                        <a:effectLst/>
                      </a:endParaRPr>
                    </a:p>
                  </a:txBody>
                  <a:tcPr marL="73526" marR="73526" marT="51468" marB="51468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300" b="1" i="1" dirty="0" err="1">
                          <a:solidFill>
                            <a:srgbClr val="FF0000"/>
                          </a:solidFill>
                          <a:effectLst/>
                        </a:rPr>
                        <a:t>CumulativeSliding</a:t>
                      </a:r>
                      <a:endParaRPr lang="it-IT" sz="1300" b="1" i="1" dirty="0">
                        <a:solidFill>
                          <a:srgbClr val="FF0000"/>
                        </a:solidFill>
                        <a:effectLst/>
                      </a:endParaRPr>
                    </a:p>
                  </a:txBody>
                  <a:tcPr marL="73526" marR="73526" marT="51468" marB="51468"/>
                </a:tc>
                <a:tc>
                  <a:txBody>
                    <a:bodyPr/>
                    <a:lstStyle/>
                    <a:p>
                      <a:pPr algn="ctr" fontAlgn="t"/>
                      <a:r>
                        <a:rPr lang="it-IT" sz="1300" dirty="0" err="1">
                          <a:effectLst/>
                        </a:rPr>
                        <a:t>CumulativeLandmark</a:t>
                      </a:r>
                      <a:endParaRPr lang="it-IT" sz="1300" dirty="0">
                        <a:effectLst/>
                      </a:endParaRPr>
                    </a:p>
                  </a:txBody>
                  <a:tcPr marL="73526" marR="73526" marT="51468" marB="51468"/>
                </a:tc>
                <a:extLst>
                  <a:ext uri="{0D108BD9-81ED-4DB2-BD59-A6C34878D82A}">
                    <a16:rowId xmlns:a16="http://schemas.microsoft.com/office/drawing/2014/main" val="17586576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65557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 err="1"/>
              <a:t>jKarma</a:t>
            </a:r>
            <a:r>
              <a:rPr lang="it-IT" sz="3600" dirty="0"/>
              <a:t> library</a:t>
            </a:r>
          </a:p>
        </p:txBody>
      </p:sp>
      <p:sp>
        <p:nvSpPr>
          <p:cNvPr id="16" name="Segnaposto contenuto 15">
            <a:extLst>
              <a:ext uri="{FF2B5EF4-FFF2-40B4-BE49-F238E27FC236}">
                <a16:creationId xmlns:a16="http://schemas.microsoft.com/office/drawing/2014/main" id="{7EF32FD5-1346-D0D0-CE8E-40801046FC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014194"/>
            <a:ext cx="10058399" cy="3749040"/>
          </a:xfrm>
          <a:solidFill>
            <a:schemeClr val="bg1">
              <a:alpha val="81000"/>
            </a:schemeClr>
          </a:solidFill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it-IT" dirty="0"/>
              <a:t>Alternative mining strategies in </a:t>
            </a:r>
            <a:r>
              <a:rPr lang="it-IT" dirty="0" err="1"/>
              <a:t>jKarma</a:t>
            </a:r>
            <a:endParaRPr lang="it-IT" dirty="0"/>
          </a:p>
          <a:p>
            <a:pPr marL="0" indent="0" algn="just">
              <a:buNone/>
            </a:pPr>
            <a:r>
              <a:rPr lang="en-US" sz="1600" i="1" dirty="0"/>
              <a:t>We use frequent itemset strategy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7D48F1CB-5600-549A-919E-C1A4D741F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3104" y="2819400"/>
            <a:ext cx="9423681" cy="2367460"/>
          </a:xfrm>
          <a:prstGeom prst="rect">
            <a:avLst/>
          </a:prstGeom>
        </p:spPr>
      </p:pic>
      <p:sp>
        <p:nvSpPr>
          <p:cNvPr id="9" name="Ovale 8">
            <a:extLst>
              <a:ext uri="{FF2B5EF4-FFF2-40B4-BE49-F238E27FC236}">
                <a16:creationId xmlns:a16="http://schemas.microsoft.com/office/drawing/2014/main" id="{C9949E85-6F98-9E8E-DA22-B6BA3C2D0067}"/>
              </a:ext>
            </a:extLst>
          </p:cNvPr>
          <p:cNvSpPr/>
          <p:nvPr/>
        </p:nvSpPr>
        <p:spPr>
          <a:xfrm>
            <a:off x="1571625" y="2809875"/>
            <a:ext cx="3219450" cy="895350"/>
          </a:xfrm>
          <a:prstGeom prst="ellipse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20074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/>
              <a:t>Apache Spark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E9353429-0508-FE3B-AA95-F6A6C30B35C6}"/>
              </a:ext>
            </a:extLst>
          </p:cNvPr>
          <p:cNvSpPr txBox="1">
            <a:spLocks/>
          </p:cNvSpPr>
          <p:nvPr/>
        </p:nvSpPr>
        <p:spPr>
          <a:xfrm>
            <a:off x="1066800" y="2103120"/>
            <a:ext cx="4953000" cy="3749040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US" dirty="0"/>
              <a:t>Apache Spark is a unified analytics engine for large-scale data processing with built-in modules for SQL, streaming, machine learning, and graph processing. </a:t>
            </a:r>
          </a:p>
          <a:p>
            <a:pPr marL="0" indent="0" algn="just">
              <a:buNone/>
            </a:pPr>
            <a:r>
              <a:rPr lang="en-US" dirty="0"/>
              <a:t>Spark can run on Apache Hadoop, Apache Mesos, Kubernetes, on its own, in the cloud—and against diverse data sources.</a:t>
            </a:r>
            <a:endParaRPr lang="it-IT" dirty="0"/>
          </a:p>
        </p:txBody>
      </p:sp>
      <p:sp>
        <p:nvSpPr>
          <p:cNvPr id="6" name="Segnaposto contenuto 15">
            <a:extLst>
              <a:ext uri="{FF2B5EF4-FFF2-40B4-BE49-F238E27FC236}">
                <a16:creationId xmlns:a16="http://schemas.microsoft.com/office/drawing/2014/main" id="{2C4DDA19-2EB5-09FA-D120-5F60967ED979}"/>
              </a:ext>
            </a:extLst>
          </p:cNvPr>
          <p:cNvSpPr txBox="1">
            <a:spLocks/>
          </p:cNvSpPr>
          <p:nvPr/>
        </p:nvSpPr>
        <p:spPr>
          <a:xfrm>
            <a:off x="6172200" y="2103120"/>
            <a:ext cx="4953000" cy="3749040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it-IT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B0F32EF7-B51B-8248-5EBC-2241C8DCF2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124" y="2581878"/>
            <a:ext cx="4962708" cy="27915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8830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18832"/>
          </a:xfrm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/>
              <a:t>Docker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E9353429-0508-FE3B-AA95-F6A6C30B35C6}"/>
              </a:ext>
            </a:extLst>
          </p:cNvPr>
          <p:cNvSpPr txBox="1">
            <a:spLocks/>
          </p:cNvSpPr>
          <p:nvPr/>
        </p:nvSpPr>
        <p:spPr>
          <a:xfrm>
            <a:off x="1066800" y="1661426"/>
            <a:ext cx="5105400" cy="4190734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buNone/>
            </a:pPr>
            <a:r>
              <a:rPr lang="en-US" sz="2400" dirty="0"/>
              <a:t>Docker makes development efficient and predictable</a:t>
            </a:r>
          </a:p>
          <a:p>
            <a:pPr algn="just" fontAlgn="base"/>
            <a:r>
              <a:rPr lang="it-IT" sz="2400" dirty="0"/>
              <a:t>Build</a:t>
            </a:r>
          </a:p>
          <a:p>
            <a:pPr algn="just" fontAlgn="base"/>
            <a:r>
              <a:rPr lang="en-US" sz="2400" dirty="0"/>
              <a:t>Share</a:t>
            </a:r>
          </a:p>
          <a:p>
            <a:pPr algn="just" fontAlgn="base"/>
            <a:r>
              <a:rPr lang="en-US" sz="2400" dirty="0"/>
              <a:t>Run</a:t>
            </a:r>
          </a:p>
        </p:txBody>
      </p:sp>
      <p:sp>
        <p:nvSpPr>
          <p:cNvPr id="6" name="Segnaposto contenuto 15">
            <a:extLst>
              <a:ext uri="{FF2B5EF4-FFF2-40B4-BE49-F238E27FC236}">
                <a16:creationId xmlns:a16="http://schemas.microsoft.com/office/drawing/2014/main" id="{2C4DDA19-2EB5-09FA-D120-5F60967ED979}"/>
              </a:ext>
            </a:extLst>
          </p:cNvPr>
          <p:cNvSpPr txBox="1">
            <a:spLocks/>
          </p:cNvSpPr>
          <p:nvPr/>
        </p:nvSpPr>
        <p:spPr>
          <a:xfrm>
            <a:off x="6172200" y="1661426"/>
            <a:ext cx="4953000" cy="4190734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it-IT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92120A-FBC7-B877-CB02-2F1700E80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6574" y="952157"/>
            <a:ext cx="4909226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651939933944 (700×341)">
            <a:extLst>
              <a:ext uri="{FF2B5EF4-FFF2-40B4-BE49-F238E27FC236}">
                <a16:creationId xmlns:a16="http://schemas.microsoft.com/office/drawing/2014/main" id="{628D4B57-E82B-4179-8768-8C0FB5C0E9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1321" y="3257207"/>
            <a:ext cx="6667500" cy="3248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69302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18832"/>
          </a:xfrm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 err="1"/>
              <a:t>Our</a:t>
            </a:r>
            <a:r>
              <a:rPr lang="it-IT" sz="3600" dirty="0"/>
              <a:t> project </a:t>
            </a:r>
            <a:r>
              <a:rPr lang="en-US" sz="3600" dirty="0"/>
              <a:t>structure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E9353429-0508-FE3B-AA95-F6A6C30B35C6}"/>
              </a:ext>
            </a:extLst>
          </p:cNvPr>
          <p:cNvSpPr txBox="1">
            <a:spLocks/>
          </p:cNvSpPr>
          <p:nvPr/>
        </p:nvSpPr>
        <p:spPr>
          <a:xfrm>
            <a:off x="1066799" y="1661426"/>
            <a:ext cx="6334124" cy="4190734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/>
            <a:r>
              <a:rPr lang="it-IT" sz="2400" dirty="0"/>
              <a:t>A Docker container </a:t>
            </a:r>
            <a:r>
              <a:rPr lang="en-US" sz="2400" dirty="0"/>
              <a:t>that</a:t>
            </a:r>
            <a:r>
              <a:rPr lang="it-IT" sz="2400" dirty="0"/>
              <a:t> host a master of Spark running in </a:t>
            </a:r>
            <a:r>
              <a:rPr lang="it-IT" sz="2400" i="1" u="sng" dirty="0"/>
              <a:t>standalone mode</a:t>
            </a:r>
            <a:r>
              <a:rPr lang="en-US" sz="2400" i="1" u="sng" dirty="0"/>
              <a:t> </a:t>
            </a:r>
            <a:r>
              <a:rPr lang="en-US" sz="2400" dirty="0"/>
              <a:t>and N containers workers which do the stuff.</a:t>
            </a:r>
          </a:p>
          <a:p>
            <a:pPr algn="just" fontAlgn="base"/>
            <a:r>
              <a:rPr lang="en-US" sz="2400" dirty="0"/>
              <a:t>.jar of a Java Project which uses </a:t>
            </a:r>
            <a:r>
              <a:rPr lang="en-US" sz="2400" dirty="0" err="1"/>
              <a:t>jKarma</a:t>
            </a:r>
            <a:r>
              <a:rPr lang="en-US" sz="2400" dirty="0"/>
              <a:t> for PBCD algorithm.</a:t>
            </a:r>
          </a:p>
          <a:p>
            <a:pPr algn="just" fontAlgn="base"/>
            <a:r>
              <a:rPr lang="en-US" sz="2400" dirty="0"/>
              <a:t>Docker volume as shared memory between containers for getting CSV files about climate data detections.</a:t>
            </a:r>
          </a:p>
          <a:p>
            <a:pPr marL="0" indent="0" algn="just" fontAlgn="base">
              <a:buNone/>
            </a:pPr>
            <a:endParaRPr lang="en-US" sz="2400" dirty="0"/>
          </a:p>
          <a:p>
            <a:pPr marL="0" indent="0" algn="just" fontAlgn="base">
              <a:buNone/>
            </a:pPr>
            <a:endParaRPr lang="it-IT" sz="2400" dirty="0"/>
          </a:p>
        </p:txBody>
      </p:sp>
      <p:sp>
        <p:nvSpPr>
          <p:cNvPr id="6" name="Segnaposto contenuto 15">
            <a:extLst>
              <a:ext uri="{FF2B5EF4-FFF2-40B4-BE49-F238E27FC236}">
                <a16:creationId xmlns:a16="http://schemas.microsoft.com/office/drawing/2014/main" id="{2C4DDA19-2EB5-09FA-D120-5F60967ED979}"/>
              </a:ext>
            </a:extLst>
          </p:cNvPr>
          <p:cNvSpPr txBox="1">
            <a:spLocks/>
          </p:cNvSpPr>
          <p:nvPr/>
        </p:nvSpPr>
        <p:spPr>
          <a:xfrm>
            <a:off x="7400924" y="1661426"/>
            <a:ext cx="3724275" cy="4190734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it-IT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292120A-FBC7-B877-CB02-2F1700E808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6574" y="952157"/>
            <a:ext cx="4909226" cy="2305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65265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18832"/>
          </a:xfrm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/>
              <a:t>Docker </a:t>
            </a:r>
            <a:r>
              <a:rPr lang="it-IT" sz="3600" dirty="0" err="1"/>
              <a:t>Structure</a:t>
            </a:r>
            <a:endParaRPr lang="it-IT" sz="3600" dirty="0"/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E9353429-0508-FE3B-AA95-F6A6C30B35C6}"/>
              </a:ext>
            </a:extLst>
          </p:cNvPr>
          <p:cNvSpPr txBox="1">
            <a:spLocks/>
          </p:cNvSpPr>
          <p:nvPr/>
        </p:nvSpPr>
        <p:spPr>
          <a:xfrm>
            <a:off x="1066799" y="1661426"/>
            <a:ext cx="5095876" cy="4820336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buNone/>
            </a:pPr>
            <a:endParaRPr lang="it-IT" sz="2400" dirty="0"/>
          </a:p>
        </p:txBody>
      </p:sp>
      <p:sp>
        <p:nvSpPr>
          <p:cNvPr id="6" name="Segnaposto contenuto 15">
            <a:extLst>
              <a:ext uri="{FF2B5EF4-FFF2-40B4-BE49-F238E27FC236}">
                <a16:creationId xmlns:a16="http://schemas.microsoft.com/office/drawing/2014/main" id="{2C4DDA19-2EB5-09FA-D120-5F60967ED979}"/>
              </a:ext>
            </a:extLst>
          </p:cNvPr>
          <p:cNvSpPr txBox="1">
            <a:spLocks/>
          </p:cNvSpPr>
          <p:nvPr/>
        </p:nvSpPr>
        <p:spPr>
          <a:xfrm>
            <a:off x="6162676" y="1661425"/>
            <a:ext cx="4962524" cy="4820335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it-IT" dirty="0"/>
          </a:p>
        </p:txBody>
      </p:sp>
      <p:pic>
        <p:nvPicPr>
          <p:cNvPr id="2056" name="Picture 8">
            <a:extLst>
              <a:ext uri="{FF2B5EF4-FFF2-40B4-BE49-F238E27FC236}">
                <a16:creationId xmlns:a16="http://schemas.microsoft.com/office/drawing/2014/main" id="{94BAEBE5-088C-62FA-2459-EDD2EC9E37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457" y="1515595"/>
            <a:ext cx="3189010" cy="4820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7DCF3B88-9C6E-98B5-53D7-EF9201E53D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2099" y="992777"/>
            <a:ext cx="6059608" cy="11914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B56C8269-A974-C06A-9508-A41333844B3C}"/>
              </a:ext>
            </a:extLst>
          </p:cNvPr>
          <p:cNvSpPr txBox="1"/>
          <p:nvPr/>
        </p:nvSpPr>
        <p:spPr>
          <a:xfrm>
            <a:off x="4892099" y="2330074"/>
            <a:ext cx="61283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docker-compose up --scale spark-worker=&lt;num of workers&gt;</a:t>
            </a:r>
          </a:p>
          <a:p>
            <a:r>
              <a:rPr lang="en-US" sz="1800" b="1" dirty="0"/>
              <a:t>In our example num of workers = 6</a:t>
            </a:r>
            <a:endParaRPr lang="it-IT" sz="1800" b="1" dirty="0"/>
          </a:p>
          <a:p>
            <a:endParaRPr lang="it-IT" dirty="0"/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4384282C-BDF7-9A81-42A2-8A4C8324BA9A}"/>
              </a:ext>
            </a:extLst>
          </p:cNvPr>
          <p:cNvSpPr txBox="1"/>
          <p:nvPr/>
        </p:nvSpPr>
        <p:spPr>
          <a:xfrm>
            <a:off x="3406775" y="5133205"/>
            <a:ext cx="8890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it-IT" sz="1700" b="1" dirty="0">
              <a:solidFill>
                <a:srgbClr val="00B050"/>
              </a:solidFill>
            </a:endParaRPr>
          </a:p>
        </p:txBody>
      </p:sp>
      <p:pic>
        <p:nvPicPr>
          <p:cNvPr id="2066" name="Picture 18" descr="immagine">
            <a:extLst>
              <a:ext uri="{FF2B5EF4-FFF2-40B4-BE49-F238E27FC236}">
                <a16:creationId xmlns:a16="http://schemas.microsoft.com/office/drawing/2014/main" id="{A0F079CB-9460-FED3-23FC-71EAACD990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8544" y="3320374"/>
            <a:ext cx="6253163" cy="30155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43172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CC34E14-7009-4770-92C3-8FA9DFFCC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B7F09AB8-ED40-4351-A581-146415B87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 useBgFill="1">
        <p:nvSpPr>
          <p:cNvPr id="1037" name="Rectangle 1036">
            <a:extLst>
              <a:ext uri="{FF2B5EF4-FFF2-40B4-BE49-F238E27FC236}">
                <a16:creationId xmlns:a16="http://schemas.microsoft.com/office/drawing/2014/main" id="{D5851415-CF4E-4C41-9E36-04E444B51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DC270FD-AC64-0FBB-41F9-F065CC4145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0"/>
          <a:stretch/>
        </p:blipFill>
        <p:spPr bwMode="auto">
          <a:xfrm>
            <a:off x="20" y="-3"/>
            <a:ext cx="1219198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9" name="Rectangle 1038">
            <a:extLst>
              <a:ext uri="{FF2B5EF4-FFF2-40B4-BE49-F238E27FC236}">
                <a16:creationId xmlns:a16="http://schemas.microsoft.com/office/drawing/2014/main" id="{3EA2D33E-BAA2-467B-80B0-8887D9A99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3804945" cy="6382512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41" name="Rectangle 1040">
            <a:extLst>
              <a:ext uri="{FF2B5EF4-FFF2-40B4-BE49-F238E27FC236}">
                <a16:creationId xmlns:a16="http://schemas.microsoft.com/office/drawing/2014/main" id="{6067C508-2065-42E3-98D2-F3A9B8339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646" y="402336"/>
            <a:ext cx="3474720" cy="605332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0196A7C-8880-9434-CADC-41467227F23E}"/>
              </a:ext>
            </a:extLst>
          </p:cNvPr>
          <p:cNvSpPr txBox="1"/>
          <p:nvPr/>
        </p:nvSpPr>
        <p:spPr>
          <a:xfrm>
            <a:off x="557718" y="2737224"/>
            <a:ext cx="3147693" cy="11894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Climate change</a:t>
            </a:r>
          </a:p>
        </p:txBody>
      </p:sp>
      <p:pic>
        <p:nvPicPr>
          <p:cNvPr id="4" name="Picture 3" descr="Un concetto genetico astratto">
            <a:extLst>
              <a:ext uri="{FF2B5EF4-FFF2-40B4-BE49-F238E27FC236}">
                <a16:creationId xmlns:a16="http://schemas.microsoft.com/office/drawing/2014/main" id="{9B8D2CFD-64FF-A2E2-3EBB-373E4F7B63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856" r="2" b="15689"/>
          <a:stretch/>
        </p:blipFill>
        <p:spPr>
          <a:xfrm>
            <a:off x="410646" y="398435"/>
            <a:ext cx="3474720" cy="2204929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50321C8D-A90C-7B83-05C8-92B77E651A1E}"/>
              </a:ext>
            </a:extLst>
          </p:cNvPr>
          <p:cNvSpPr txBox="1"/>
          <p:nvPr/>
        </p:nvSpPr>
        <p:spPr>
          <a:xfrm>
            <a:off x="557719" y="3981523"/>
            <a:ext cx="3147692" cy="2311701"/>
          </a:xfrm>
        </p:spPr>
        <p:txBody>
          <a:bodyPr vert="horz" lIns="91440" tIns="45720" rIns="91440" bIns="45720" rtlCol="0">
            <a:normAutofit/>
          </a:bodyPr>
          <a:lstStyle/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the last years we are assisting to an increase in environmental pollution.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This inevitably leads to changes in climate causing a lot of issues for humans and all living species.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How this changes are quantifiable?</a:t>
            </a:r>
          </a:p>
          <a:p>
            <a:pPr indent="-182880" defTabSz="914400">
              <a:lnSpc>
                <a:spcPct val="90000"/>
              </a:lnSpc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11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Is possible to define an objective criterion about actual changes in climate?</a:t>
            </a:r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053E32C-C1C9-7522-8103-53A47BA9F199}"/>
              </a:ext>
            </a:extLst>
          </p:cNvPr>
          <p:cNvSpPr txBox="1"/>
          <p:nvPr/>
        </p:nvSpPr>
        <p:spPr>
          <a:xfrm>
            <a:off x="774043" y="727626"/>
            <a:ext cx="4602152" cy="1718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D585EF5-C552-4D22-66AA-14ECB4EEEA08}"/>
              </a:ext>
            </a:extLst>
          </p:cNvPr>
          <p:cNvSpPr txBox="1"/>
          <p:nvPr/>
        </p:nvSpPr>
        <p:spPr>
          <a:xfrm>
            <a:off x="774043" y="2538920"/>
            <a:ext cx="4602152" cy="348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 algn="just" defTabSz="91440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5" name="Rettangolo 4">
            <a:extLst>
              <a:ext uri="{FF2B5EF4-FFF2-40B4-BE49-F238E27FC236}">
                <a16:creationId xmlns:a16="http://schemas.microsoft.com/office/drawing/2014/main" id="{2CA6C379-6D2F-AAB7-58E7-ED24D280AE4A}"/>
              </a:ext>
            </a:extLst>
          </p:cNvPr>
          <p:cNvSpPr/>
          <p:nvPr/>
        </p:nvSpPr>
        <p:spPr>
          <a:xfrm>
            <a:off x="704088" y="2209538"/>
            <a:ext cx="4772480" cy="3809447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8539789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18832"/>
          </a:xfrm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/>
              <a:t>Spark UI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E9353429-0508-FE3B-AA95-F6A6C30B35C6}"/>
              </a:ext>
            </a:extLst>
          </p:cNvPr>
          <p:cNvSpPr txBox="1">
            <a:spLocks/>
          </p:cNvSpPr>
          <p:nvPr/>
        </p:nvSpPr>
        <p:spPr>
          <a:xfrm>
            <a:off x="1066799" y="1661426"/>
            <a:ext cx="5095876" cy="4820336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buNone/>
            </a:pPr>
            <a:endParaRPr lang="it-IT" sz="2400" dirty="0"/>
          </a:p>
        </p:txBody>
      </p:sp>
      <p:sp>
        <p:nvSpPr>
          <p:cNvPr id="6" name="Segnaposto contenuto 15">
            <a:extLst>
              <a:ext uri="{FF2B5EF4-FFF2-40B4-BE49-F238E27FC236}">
                <a16:creationId xmlns:a16="http://schemas.microsoft.com/office/drawing/2014/main" id="{2C4DDA19-2EB5-09FA-D120-5F60967ED979}"/>
              </a:ext>
            </a:extLst>
          </p:cNvPr>
          <p:cNvSpPr txBox="1">
            <a:spLocks/>
          </p:cNvSpPr>
          <p:nvPr/>
        </p:nvSpPr>
        <p:spPr>
          <a:xfrm>
            <a:off x="6162676" y="1661425"/>
            <a:ext cx="4962524" cy="4820335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it-IT" dirty="0"/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677FF819-AD9A-2835-7D6D-02C7D85A8AF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4" t="1150" r="947" b="4158"/>
          <a:stretch/>
        </p:blipFill>
        <p:spPr bwMode="auto">
          <a:xfrm>
            <a:off x="3333749" y="933449"/>
            <a:ext cx="6113809" cy="5390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5791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18832"/>
          </a:xfrm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it-IT" sz="3600" dirty="0"/>
              <a:t>Spark UI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E9353429-0508-FE3B-AA95-F6A6C30B35C6}"/>
              </a:ext>
            </a:extLst>
          </p:cNvPr>
          <p:cNvSpPr txBox="1">
            <a:spLocks/>
          </p:cNvSpPr>
          <p:nvPr/>
        </p:nvSpPr>
        <p:spPr>
          <a:xfrm>
            <a:off x="1066799" y="1661426"/>
            <a:ext cx="5095876" cy="4820336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buNone/>
            </a:pPr>
            <a:endParaRPr lang="it-IT" sz="2400" dirty="0"/>
          </a:p>
        </p:txBody>
      </p:sp>
      <p:sp>
        <p:nvSpPr>
          <p:cNvPr id="6" name="Segnaposto contenuto 15">
            <a:extLst>
              <a:ext uri="{FF2B5EF4-FFF2-40B4-BE49-F238E27FC236}">
                <a16:creationId xmlns:a16="http://schemas.microsoft.com/office/drawing/2014/main" id="{2C4DDA19-2EB5-09FA-D120-5F60967ED979}"/>
              </a:ext>
            </a:extLst>
          </p:cNvPr>
          <p:cNvSpPr txBox="1">
            <a:spLocks/>
          </p:cNvSpPr>
          <p:nvPr/>
        </p:nvSpPr>
        <p:spPr>
          <a:xfrm>
            <a:off x="6162676" y="1661425"/>
            <a:ext cx="4962524" cy="4820335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it-IT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ACC8EBD1-2B6B-BDD3-6AA1-9FA12278F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799" y="1661423"/>
            <a:ext cx="10062172" cy="4178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33794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C00000"/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018832"/>
          </a:xfrm>
          <a:solidFill>
            <a:schemeClr val="bg1">
              <a:alpha val="78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lang="en-US" sz="3600"/>
              <a:t>PBCD at work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E9353429-0508-FE3B-AA95-F6A6C30B35C6}"/>
              </a:ext>
            </a:extLst>
          </p:cNvPr>
          <p:cNvSpPr txBox="1">
            <a:spLocks/>
          </p:cNvSpPr>
          <p:nvPr/>
        </p:nvSpPr>
        <p:spPr>
          <a:xfrm>
            <a:off x="1066799" y="1661426"/>
            <a:ext cx="5095876" cy="4820336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base">
              <a:buNone/>
            </a:pPr>
            <a:endParaRPr lang="it-IT" sz="2400" dirty="0"/>
          </a:p>
        </p:txBody>
      </p:sp>
      <p:sp>
        <p:nvSpPr>
          <p:cNvPr id="6" name="Segnaposto contenuto 15">
            <a:extLst>
              <a:ext uri="{FF2B5EF4-FFF2-40B4-BE49-F238E27FC236}">
                <a16:creationId xmlns:a16="http://schemas.microsoft.com/office/drawing/2014/main" id="{2C4DDA19-2EB5-09FA-D120-5F60967ED979}"/>
              </a:ext>
            </a:extLst>
          </p:cNvPr>
          <p:cNvSpPr txBox="1">
            <a:spLocks/>
          </p:cNvSpPr>
          <p:nvPr/>
        </p:nvSpPr>
        <p:spPr>
          <a:xfrm>
            <a:off x="6162676" y="1661425"/>
            <a:ext cx="4962524" cy="4820335"/>
          </a:xfrm>
          <a:prstGeom prst="rect">
            <a:avLst/>
          </a:prstGeom>
          <a:solidFill>
            <a:schemeClr val="bg1">
              <a:alpha val="81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buNone/>
            </a:pPr>
            <a:endParaRPr lang="it-IT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2A5DA02-4FE6-757D-7189-BB1BC52452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919" y="2212172"/>
            <a:ext cx="9950410" cy="371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0833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E192707B-B929-41A7-9B41-E959A1C689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4459" b="19291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/>
              <a:t>Future developments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E9353429-0508-FE3B-AA95-F6A6C30B35C6}"/>
              </a:ext>
            </a:extLst>
          </p:cNvPr>
          <p:cNvSpPr txBox="1">
            <a:spLocks/>
          </p:cNvSpPr>
          <p:nvPr/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>
              <a:lnSpc>
                <a:spcPct val="100000"/>
              </a:lnSpc>
            </a:pPr>
            <a:r>
              <a:rPr lang="en-US" sz="2400" dirty="0"/>
              <a:t>Using different mining strategy on </a:t>
            </a:r>
            <a:r>
              <a:rPr lang="en-US" sz="2400" dirty="0" err="1"/>
              <a:t>jKarma</a:t>
            </a:r>
            <a:r>
              <a:rPr lang="en-US" sz="2400" dirty="0"/>
              <a:t> and compare results</a:t>
            </a:r>
          </a:p>
          <a:p>
            <a:pPr algn="just" fontAlgn="base">
              <a:lnSpc>
                <a:spcPct val="100000"/>
              </a:lnSpc>
            </a:pPr>
            <a:r>
              <a:rPr lang="en-US" sz="2400" dirty="0"/>
              <a:t>Using containers orchestrator </a:t>
            </a:r>
            <a:r>
              <a:rPr lang="en-US" sz="2400"/>
              <a:t>such as MESOS or </a:t>
            </a:r>
            <a:r>
              <a:rPr lang="en-US" sz="2400" dirty="0"/>
              <a:t>Kubernetes for better scaling and performance </a:t>
            </a:r>
          </a:p>
          <a:p>
            <a:pPr algn="just" fontAlgn="base">
              <a:lnSpc>
                <a:spcPct val="100000"/>
              </a:lnSpc>
            </a:pPr>
            <a:r>
              <a:rPr lang="en-US" sz="2400" dirty="0"/>
              <a:t> Fine tuning PBCD algorithm by implementing specific domain pattern mining strategies </a:t>
            </a:r>
          </a:p>
          <a:p>
            <a:pPr algn="just" fontAlgn="base">
              <a:lnSpc>
                <a:spcPct val="100000"/>
              </a:lnSpc>
            </a:pPr>
            <a:r>
              <a:rPr lang="en-US" sz="2400" dirty="0"/>
              <a:t>Improve data quality and volumes by retrieving data for different places and from different sources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FB4235C-4505-46C7-AD8F-8769A1972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</p:spTree>
    <p:extLst>
      <p:ext uri="{BB962C8B-B14F-4D97-AF65-F5344CB8AC3E}">
        <p14:creationId xmlns:p14="http://schemas.microsoft.com/office/powerpoint/2010/main" val="19780199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 descr="Un concetto genetico astratto">
            <a:extLst>
              <a:ext uri="{FF2B5EF4-FFF2-40B4-BE49-F238E27FC236}">
                <a16:creationId xmlns:a16="http://schemas.microsoft.com/office/drawing/2014/main" id="{180F2536-5A67-AA61-5500-587F7DDC00D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4459" b="19291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15" name="Titolo 14">
            <a:extLst>
              <a:ext uri="{FF2B5EF4-FFF2-40B4-BE49-F238E27FC236}">
                <a16:creationId xmlns:a16="http://schemas.microsoft.com/office/drawing/2014/main" id="{5B97432B-3507-5D13-DB30-689F9920F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GitHub Repository</a:t>
            </a:r>
          </a:p>
        </p:txBody>
      </p:sp>
      <p:sp>
        <p:nvSpPr>
          <p:cNvPr id="2" name="Segnaposto contenuto 15">
            <a:extLst>
              <a:ext uri="{FF2B5EF4-FFF2-40B4-BE49-F238E27FC236}">
                <a16:creationId xmlns:a16="http://schemas.microsoft.com/office/drawing/2014/main" id="{E9353429-0508-FE3B-AA95-F6A6C30B35C6}"/>
              </a:ext>
            </a:extLst>
          </p:cNvPr>
          <p:cNvSpPr txBox="1">
            <a:spLocks/>
          </p:cNvSpPr>
          <p:nvPr/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1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>
              <a:lnSpc>
                <a:spcPct val="100000"/>
              </a:lnSpc>
            </a:pPr>
            <a:r>
              <a:rPr lang="en-US" sz="2400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https://github.com/lorenzokyne/big-data-analytics-case-study</a:t>
            </a:r>
            <a:endParaRPr lang="en-US" sz="2400" dirty="0">
              <a:solidFill>
                <a:schemeClr val="bg1"/>
              </a:solidFill>
            </a:endParaRPr>
          </a:p>
          <a:p>
            <a:pPr algn="just" fontAlgn="base">
              <a:lnSpc>
                <a:spcPct val="100000"/>
              </a:lnSpc>
            </a:pPr>
            <a:endParaRPr lang="en-US" sz="2400" dirty="0">
              <a:solidFill>
                <a:schemeClr val="bg1"/>
              </a:solidFill>
            </a:endParaRPr>
          </a:p>
          <a:p>
            <a:pPr algn="just" fontAlgn="base">
              <a:lnSpc>
                <a:spcPct val="100000"/>
              </a:lnSpc>
            </a:pPr>
            <a:r>
              <a:rPr lang="en-US" sz="2400" dirty="0">
                <a:solidFill>
                  <a:schemeClr val="bg1"/>
                </a:solidFill>
              </a:rPr>
              <a:t>Documentation:</a:t>
            </a:r>
          </a:p>
          <a:p>
            <a:pPr lvl="1" algn="just" fontAlgn="base">
              <a:lnSpc>
                <a:spcPct val="100000"/>
              </a:lnSpc>
            </a:pPr>
            <a:r>
              <a:rPr lang="en-US" sz="2200" dirty="0">
                <a:solidFill>
                  <a:schemeClr val="bg1"/>
                </a:solidFill>
              </a:rPr>
              <a:t>In README file there is the procedure to startup the project with Docker containers</a:t>
            </a:r>
          </a:p>
          <a:p>
            <a:pPr lvl="1" algn="just" fontAlgn="base">
              <a:lnSpc>
                <a:spcPct val="100000"/>
              </a:lnSpc>
            </a:pPr>
            <a:r>
              <a:rPr lang="en-US" sz="2200" dirty="0">
                <a:solidFill>
                  <a:schemeClr val="bg1"/>
                </a:solidFill>
              </a:rPr>
              <a:t>Under /</a:t>
            </a:r>
            <a:r>
              <a:rPr lang="en-US" sz="2200" dirty="0" err="1">
                <a:solidFill>
                  <a:schemeClr val="bg1"/>
                </a:solidFill>
              </a:rPr>
              <a:t>src</a:t>
            </a:r>
            <a:r>
              <a:rPr lang="en-US" sz="2200" dirty="0">
                <a:solidFill>
                  <a:schemeClr val="bg1"/>
                </a:solidFill>
              </a:rPr>
              <a:t>/main/resources/ there are CSVs and this presentation</a:t>
            </a:r>
          </a:p>
          <a:p>
            <a:pPr lvl="1" algn="just" fontAlgn="base">
              <a:lnSpc>
                <a:spcPct val="100000"/>
              </a:lnSpc>
            </a:pPr>
            <a:endParaRPr lang="en-US" sz="2200" dirty="0">
              <a:solidFill>
                <a:schemeClr val="bg1"/>
              </a:solidFill>
            </a:endParaRPr>
          </a:p>
          <a:p>
            <a:pPr lvl="1" algn="just" fontAlgn="base">
              <a:lnSpc>
                <a:spcPct val="100000"/>
              </a:lnSpc>
            </a:pPr>
            <a:endParaRPr lang="en-US" sz="2200" dirty="0">
              <a:solidFill>
                <a:schemeClr val="bg1"/>
              </a:solidFill>
            </a:endParaRPr>
          </a:p>
          <a:p>
            <a:pPr marL="274320" lvl="1" indent="0" algn="ctr" fontAlgn="base">
              <a:lnSpc>
                <a:spcPct val="100000"/>
              </a:lnSpc>
              <a:buNone/>
            </a:pPr>
            <a:r>
              <a:rPr lang="en-US" sz="2200" dirty="0">
                <a:solidFill>
                  <a:schemeClr val="bg1"/>
                </a:solidFill>
              </a:rPr>
              <a:t>THANKS FOR YOUR ATTENTION</a:t>
            </a:r>
          </a:p>
          <a:p>
            <a:pPr algn="just" fontAlgn="base">
              <a:lnSpc>
                <a:spcPct val="100000"/>
              </a:lnSpc>
            </a:pPr>
            <a:endParaRPr lang="en-US" sz="2400" dirty="0">
              <a:solidFill>
                <a:schemeClr val="bg1"/>
              </a:solidFill>
            </a:endParaRPr>
          </a:p>
          <a:p>
            <a:pPr algn="just" fontAlgn="base">
              <a:lnSpc>
                <a:spcPct val="100000"/>
              </a:lnSpc>
            </a:pPr>
            <a:endParaRPr lang="en-US" sz="2400" dirty="0">
              <a:solidFill>
                <a:schemeClr val="bg1"/>
              </a:solidFill>
            </a:endParaRPr>
          </a:p>
          <a:p>
            <a:pPr algn="just" fontAlgn="base">
              <a:lnSpc>
                <a:spcPct val="100000"/>
              </a:lnSpc>
            </a:pPr>
            <a:endParaRPr lang="en-US" sz="2400" dirty="0"/>
          </a:p>
          <a:p>
            <a:pPr algn="just" fontAlgn="base">
              <a:lnSpc>
                <a:spcPct val="100000"/>
              </a:lnSpc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49754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2" name="Rectangle 61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 useBgFill="1">
        <p:nvSpPr>
          <p:cNvPr id="68" name="Rectangle 67">
            <a:extLst>
              <a:ext uri="{FF2B5EF4-FFF2-40B4-BE49-F238E27FC236}">
                <a16:creationId xmlns:a16="http://schemas.microsoft.com/office/drawing/2014/main" id="{11657BF2-BFFB-4FF0-9FE2-4D7F7A7C9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25397171-E233-4F26-9A8C-29C436537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EA830B9C-C9EB-4D80-9552-AE9DE3075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553" y="374904"/>
            <a:ext cx="734015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053E32C-C1C9-7522-8103-53A47BA9F199}"/>
              </a:ext>
            </a:extLst>
          </p:cNvPr>
          <p:cNvSpPr txBox="1"/>
          <p:nvPr/>
        </p:nvSpPr>
        <p:spPr>
          <a:xfrm>
            <a:off x="868680" y="642593"/>
            <a:ext cx="6281928" cy="174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Objectives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D585EF5-C552-4D22-66AA-14ECB4EEEA08}"/>
              </a:ext>
            </a:extLst>
          </p:cNvPr>
          <p:cNvSpPr txBox="1"/>
          <p:nvPr/>
        </p:nvSpPr>
        <p:spPr>
          <a:xfrm>
            <a:off x="868679" y="2386584"/>
            <a:ext cx="6476017" cy="36484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182880" algn="just" defTabSz="91440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800" dirty="0"/>
              <a:t>Retrieve and analyze climate data over last decades</a:t>
            </a:r>
          </a:p>
          <a:p>
            <a:pPr marL="457200" indent="-182880" algn="just" defTabSz="91440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800" dirty="0"/>
              <a:t>Discover pattern starting from data</a:t>
            </a:r>
          </a:p>
          <a:p>
            <a:pPr marL="457200" indent="-182880" algn="just" defTabSz="91440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</a:pPr>
            <a:r>
              <a:rPr lang="en-US" sz="2800" dirty="0"/>
              <a:t>Detect how and to what extent climate has been changed over the time</a:t>
            </a:r>
          </a:p>
        </p:txBody>
      </p:sp>
      <p:pic>
        <p:nvPicPr>
          <p:cNvPr id="4" name="Picture 3" descr="Un concetto genetico astratto">
            <a:extLst>
              <a:ext uri="{FF2B5EF4-FFF2-40B4-BE49-F238E27FC236}">
                <a16:creationId xmlns:a16="http://schemas.microsoft.com/office/drawing/2014/main" id="{9B8D2CFD-64FF-A2E2-3EBB-373E4F7B63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50" r="14728" b="-2"/>
          <a:stretch/>
        </p:blipFill>
        <p:spPr>
          <a:xfrm>
            <a:off x="7837371" y="237744"/>
            <a:ext cx="4124416" cy="6382512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</p:spTree>
    <p:extLst>
      <p:ext uri="{BB962C8B-B14F-4D97-AF65-F5344CB8AC3E}">
        <p14:creationId xmlns:p14="http://schemas.microsoft.com/office/powerpoint/2010/main" val="5509919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7" name="Rectangle 2056">
            <a:extLst>
              <a:ext uri="{FF2B5EF4-FFF2-40B4-BE49-F238E27FC236}">
                <a16:creationId xmlns:a16="http://schemas.microsoft.com/office/drawing/2014/main" id="{ACC34E14-7009-4770-92C3-8FA9DFFCC1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059" name="Rectangle 2058">
            <a:extLst>
              <a:ext uri="{FF2B5EF4-FFF2-40B4-BE49-F238E27FC236}">
                <a16:creationId xmlns:a16="http://schemas.microsoft.com/office/drawing/2014/main" id="{B7F09AB8-ED40-4351-A581-146415B87E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D5851415-CF4E-4C41-9E36-04E444B517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Un concetto genetico astratto">
            <a:extLst>
              <a:ext uri="{FF2B5EF4-FFF2-40B4-BE49-F238E27FC236}">
                <a16:creationId xmlns:a16="http://schemas.microsoft.com/office/drawing/2014/main" id="{9B8D2CFD-64FF-A2E2-3EBB-373E4F7B63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59" b="19291"/>
          <a:stretch/>
        </p:blipFill>
        <p:spPr>
          <a:xfrm>
            <a:off x="20" y="-3"/>
            <a:ext cx="12191980" cy="6858000"/>
          </a:xfrm>
          <a:prstGeom prst="rect">
            <a:avLst/>
          </a:prstGeom>
          <a:solidFill>
            <a:srgbClr val="0070C0"/>
          </a:solidFill>
        </p:spPr>
      </p:pic>
      <p:sp>
        <p:nvSpPr>
          <p:cNvPr id="2063" name="Rectangle 2062">
            <a:extLst>
              <a:ext uri="{FF2B5EF4-FFF2-40B4-BE49-F238E27FC236}">
                <a16:creationId xmlns:a16="http://schemas.microsoft.com/office/drawing/2014/main" id="{3EA2D33E-BAA2-467B-80B0-8887D9A99F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5534" y="237744"/>
            <a:ext cx="3804945" cy="6382512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065" name="Rectangle 2064">
            <a:extLst>
              <a:ext uri="{FF2B5EF4-FFF2-40B4-BE49-F238E27FC236}">
                <a16:creationId xmlns:a16="http://schemas.microsoft.com/office/drawing/2014/main" id="{6067C508-2065-42E3-98D2-F3A9B8339B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0646" y="402336"/>
            <a:ext cx="3474720" cy="605332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053E32C-C1C9-7522-8103-53A47BA9F199}"/>
              </a:ext>
            </a:extLst>
          </p:cNvPr>
          <p:cNvSpPr txBox="1"/>
          <p:nvPr/>
        </p:nvSpPr>
        <p:spPr>
          <a:xfrm>
            <a:off x="557718" y="2737224"/>
            <a:ext cx="3147693" cy="11894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8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Big Data Analytics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C050E8CC-4381-636B-AB54-0CDC910E60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0" r="2" b="2"/>
          <a:stretch/>
        </p:blipFill>
        <p:spPr bwMode="auto">
          <a:xfrm>
            <a:off x="475488" y="425867"/>
            <a:ext cx="3409878" cy="220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3D585EF5-C552-4D22-66AA-14ECB4EEEA08}"/>
              </a:ext>
            </a:extLst>
          </p:cNvPr>
          <p:cNvSpPr txBox="1"/>
          <p:nvPr/>
        </p:nvSpPr>
        <p:spPr>
          <a:xfrm>
            <a:off x="557719" y="3981523"/>
            <a:ext cx="3147692" cy="2311701"/>
          </a:xfrm>
        </p:spPr>
        <p:txBody>
          <a:bodyPr vert="horz" lIns="91440" tIns="45720" rIns="91440" bIns="45720" rtlCol="0">
            <a:normAutofit/>
          </a:bodyPr>
          <a:lstStyle/>
          <a:p>
            <a:pPr algn="just" defTabSz="91440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Complex process of big data examination to discover new information useful for organizations and public administrations</a:t>
            </a:r>
          </a:p>
        </p:txBody>
      </p:sp>
    </p:spTree>
    <p:extLst>
      <p:ext uri="{BB962C8B-B14F-4D97-AF65-F5344CB8AC3E}">
        <p14:creationId xmlns:p14="http://schemas.microsoft.com/office/powerpoint/2010/main" val="41779311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n concetto genetico astratto">
            <a:extLst>
              <a:ext uri="{FF2B5EF4-FFF2-40B4-BE49-F238E27FC236}">
                <a16:creationId xmlns:a16="http://schemas.microsoft.com/office/drawing/2014/main" id="{9B8D2CFD-64FF-A2E2-3EBB-373E4F7B63F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t="24459" b="19291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EA3EBDD-F0FD-3E8B-E1AA-27440C9AE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9033" y="458579"/>
            <a:ext cx="9891250" cy="5940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19152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1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2" name="Rectangle 1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3" name="Rectangle 14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Un concetto genetico astratto">
            <a:extLst>
              <a:ext uri="{FF2B5EF4-FFF2-40B4-BE49-F238E27FC236}">
                <a16:creationId xmlns:a16="http://schemas.microsoft.com/office/drawing/2014/main" id="{9B8D2CFD-64FF-A2E2-3EBB-373E4F7B63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838" r="9091" b="210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34" name="Rectangle 16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18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053E32C-C1C9-7522-8103-53A47BA9F199}"/>
              </a:ext>
            </a:extLst>
          </p:cNvPr>
          <p:cNvSpPr txBox="1"/>
          <p:nvPr/>
        </p:nvSpPr>
        <p:spPr>
          <a:xfrm>
            <a:off x="774043" y="727626"/>
            <a:ext cx="4602152" cy="1718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D585EF5-C552-4D22-66AA-14ECB4EEEA08}"/>
              </a:ext>
            </a:extLst>
          </p:cNvPr>
          <p:cNvSpPr txBox="1"/>
          <p:nvPr/>
        </p:nvSpPr>
        <p:spPr>
          <a:xfrm>
            <a:off x="774043" y="2538920"/>
            <a:ext cx="4602152" cy="348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 algn="just" defTabSz="91440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0196A7C-8880-9434-CADC-41467227F23E}"/>
              </a:ext>
            </a:extLst>
          </p:cNvPr>
          <p:cNvSpPr txBox="1"/>
          <p:nvPr/>
        </p:nvSpPr>
        <p:spPr>
          <a:xfrm>
            <a:off x="868680" y="642593"/>
            <a:ext cx="4507515" cy="174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Which data</a:t>
            </a: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136015E9-BFE6-056F-51AB-1FB3F8E736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460833" y="609125"/>
            <a:ext cx="7453948" cy="16004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39" name="CasellaDiTesto 8">
            <a:extLst>
              <a:ext uri="{FF2B5EF4-FFF2-40B4-BE49-F238E27FC236}">
                <a16:creationId xmlns:a16="http://schemas.microsoft.com/office/drawing/2014/main" id="{1022EF4B-23FD-B634-567F-F7B61A5EA79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29673420"/>
              </p:ext>
            </p:extLst>
          </p:nvPr>
        </p:nvGraphicFramePr>
        <p:xfrm>
          <a:off x="704088" y="2209538"/>
          <a:ext cx="4772480" cy="38094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88268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10">
            <a:extLst>
              <a:ext uri="{FF2B5EF4-FFF2-40B4-BE49-F238E27FC236}">
                <a16:creationId xmlns:a16="http://schemas.microsoft.com/office/drawing/2014/main" id="{FB65ABA3-820C-4D75-9437-9EFA1ADFE1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32" name="Rectangle 12">
            <a:extLst>
              <a:ext uri="{FF2B5EF4-FFF2-40B4-BE49-F238E27FC236}">
                <a16:creationId xmlns:a16="http://schemas.microsoft.com/office/drawing/2014/main" id="{036BF2FB-90D8-48DB-BD34-D040CDCFF2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33" name="Rectangle 14">
            <a:extLst>
              <a:ext uri="{FF2B5EF4-FFF2-40B4-BE49-F238E27FC236}">
                <a16:creationId xmlns:a16="http://schemas.microsoft.com/office/drawing/2014/main" id="{78632963-757B-40C2-BB84-FC6107A54D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66" y="0"/>
            <a:ext cx="12193866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Picture 3" descr="Un concetto genetico astratto">
            <a:extLst>
              <a:ext uri="{FF2B5EF4-FFF2-40B4-BE49-F238E27FC236}">
                <a16:creationId xmlns:a16="http://schemas.microsoft.com/office/drawing/2014/main" id="{9B8D2CFD-64FF-A2E2-3EBB-373E4F7B63F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34" name="Rectangle 16">
            <a:extLst>
              <a:ext uri="{FF2B5EF4-FFF2-40B4-BE49-F238E27FC236}">
                <a16:creationId xmlns:a16="http://schemas.microsoft.com/office/drawing/2014/main" id="{2853AE55-7E35-44B0-89F1-3F52B262A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7615" y="253548"/>
            <a:ext cx="5612193" cy="6361598"/>
          </a:xfrm>
          <a:prstGeom prst="rect">
            <a:avLst/>
          </a:prstGeom>
          <a:solidFill>
            <a:schemeClr val="bg1"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5" name="Rectangle 18">
            <a:extLst>
              <a:ext uri="{FF2B5EF4-FFF2-40B4-BE49-F238E27FC236}">
                <a16:creationId xmlns:a16="http://schemas.microsoft.com/office/drawing/2014/main" id="{DBC4BE4D-4B50-4F51-9F85-4B5D60B02D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5448" y="407588"/>
            <a:ext cx="5299768" cy="6022878"/>
          </a:xfrm>
          <a:prstGeom prst="rect">
            <a:avLst/>
          </a:prstGeom>
          <a:noFill/>
          <a:ln w="63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asellaDiTesto 1">
            <a:extLst>
              <a:ext uri="{FF2B5EF4-FFF2-40B4-BE49-F238E27FC236}">
                <a16:creationId xmlns:a16="http://schemas.microsoft.com/office/drawing/2014/main" id="{D053E32C-C1C9-7522-8103-53A47BA9F199}"/>
              </a:ext>
            </a:extLst>
          </p:cNvPr>
          <p:cNvSpPr txBox="1"/>
          <p:nvPr/>
        </p:nvSpPr>
        <p:spPr>
          <a:xfrm>
            <a:off x="774043" y="727626"/>
            <a:ext cx="4602152" cy="1718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4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</a:endParaRP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3D585EF5-C552-4D22-66AA-14ECB4EEEA08}"/>
              </a:ext>
            </a:extLst>
          </p:cNvPr>
          <p:cNvSpPr txBox="1"/>
          <p:nvPr/>
        </p:nvSpPr>
        <p:spPr>
          <a:xfrm>
            <a:off x="774043" y="2538920"/>
            <a:ext cx="4602152" cy="3480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457200" indent="-457200" algn="just" defTabSz="914400">
              <a:spcAft>
                <a:spcPts val="600"/>
              </a:spcAft>
              <a:buClr>
                <a:schemeClr val="tx1">
                  <a:lumMod val="85000"/>
                  <a:lumOff val="15000"/>
                </a:schemeClr>
              </a:buClr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0196A7C-8880-9434-CADC-41467227F23E}"/>
              </a:ext>
            </a:extLst>
          </p:cNvPr>
          <p:cNvSpPr txBox="1"/>
          <p:nvPr/>
        </p:nvSpPr>
        <p:spPr>
          <a:xfrm>
            <a:off x="868680" y="642593"/>
            <a:ext cx="4507515" cy="174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rPr>
              <a:t>Which data</a:t>
            </a:r>
          </a:p>
        </p:txBody>
      </p:sp>
      <p:pic>
        <p:nvPicPr>
          <p:cNvPr id="8" name="Elemento grafico 7">
            <a:extLst>
              <a:ext uri="{FF2B5EF4-FFF2-40B4-BE49-F238E27FC236}">
                <a16:creationId xmlns:a16="http://schemas.microsoft.com/office/drawing/2014/main" id="{136015E9-BFE6-056F-51AB-1FB3F8E736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460833" y="609125"/>
            <a:ext cx="7453948" cy="160040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CasellaDiTesto 4">
            <a:extLst>
              <a:ext uri="{FF2B5EF4-FFF2-40B4-BE49-F238E27FC236}">
                <a16:creationId xmlns:a16="http://schemas.microsoft.com/office/drawing/2014/main" id="{62C79402-86F8-FC5F-F5D7-4066E2CD97DF}"/>
              </a:ext>
            </a:extLst>
          </p:cNvPr>
          <p:cNvSpPr txBox="1"/>
          <p:nvPr/>
        </p:nvSpPr>
        <p:spPr>
          <a:xfrm>
            <a:off x="728324" y="2294566"/>
            <a:ext cx="476790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Climate data for </a:t>
            </a:r>
            <a:r>
              <a:rPr lang="en-US" i="1" u="sng" dirty="0"/>
              <a:t>Louisiana</a:t>
            </a:r>
            <a:r>
              <a:rPr lang="en-US" dirty="0"/>
              <a:t> and </a:t>
            </a:r>
            <a:r>
              <a:rPr lang="en-US" i="1" u="sng" dirty="0"/>
              <a:t>Mississippi</a:t>
            </a:r>
          </a:p>
          <a:p>
            <a:pPr algn="just"/>
            <a:endParaRPr lang="en-US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STATION_NAME </a:t>
            </a:r>
            <a:r>
              <a:rPr lang="en-US" dirty="0"/>
              <a:t>(max 50 characters) is the name of the station (usually city/airport name). 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DATE </a:t>
            </a:r>
            <a:r>
              <a:rPr lang="en-US" dirty="0"/>
              <a:t>is the date of the record in the format ‘</a:t>
            </a:r>
            <a:r>
              <a:rPr lang="en-US" dirty="0" err="1"/>
              <a:t>yyyy</a:t>
            </a:r>
            <a:r>
              <a:rPr lang="en-US" dirty="0"/>
              <a:t>-MM-dd’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AWND </a:t>
            </a:r>
            <a:r>
              <a:rPr lang="en-US" dirty="0"/>
              <a:t>- Average daily wind speed m/s</a:t>
            </a:r>
            <a:endParaRPr lang="en-US" b="1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b="1" dirty="0"/>
              <a:t>PRCP</a:t>
            </a:r>
            <a:r>
              <a:rPr lang="it-IT" dirty="0"/>
              <a:t> - </a:t>
            </a:r>
            <a:r>
              <a:rPr lang="en-US" dirty="0"/>
              <a:t>Precipitation</a:t>
            </a:r>
            <a:r>
              <a:rPr lang="it-IT" dirty="0"/>
              <a:t> in mm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b="1" dirty="0"/>
              <a:t>SNOW</a:t>
            </a:r>
            <a:r>
              <a:rPr lang="it-IT" dirty="0"/>
              <a:t> - </a:t>
            </a:r>
            <a:r>
              <a:rPr lang="en-US" dirty="0"/>
              <a:t>Snowfall</a:t>
            </a:r>
            <a:r>
              <a:rPr lang="it-IT" dirty="0"/>
              <a:t> in mm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b="1" dirty="0"/>
              <a:t>TMAX</a:t>
            </a:r>
            <a:r>
              <a:rPr lang="it-IT" dirty="0"/>
              <a:t> - Maximum temperature in Celsius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it-IT" b="1" dirty="0"/>
              <a:t>TMIN</a:t>
            </a:r>
            <a:r>
              <a:rPr lang="it-IT" dirty="0"/>
              <a:t> - Minimum temperature in Celsius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1" dirty="0"/>
              <a:t>TOBS</a:t>
            </a:r>
            <a:r>
              <a:rPr lang="en-US" dirty="0"/>
              <a:t> - Temperature at the time of observation in Celsius</a:t>
            </a:r>
            <a:endParaRPr lang="it-IT" dirty="0"/>
          </a:p>
        </p:txBody>
      </p:sp>
      <p:graphicFrame>
        <p:nvGraphicFramePr>
          <p:cNvPr id="7" name="Tabella 6">
            <a:extLst>
              <a:ext uri="{FF2B5EF4-FFF2-40B4-BE49-F238E27FC236}">
                <a16:creationId xmlns:a16="http://schemas.microsoft.com/office/drawing/2014/main" id="{693AA27F-54FB-8059-7D03-7CF4D34E97C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5594151"/>
              </p:ext>
            </p:extLst>
          </p:nvPr>
        </p:nvGraphicFramePr>
        <p:xfrm>
          <a:off x="6118971" y="2182761"/>
          <a:ext cx="5837055" cy="3480622"/>
        </p:xfrm>
        <a:graphic>
          <a:graphicData uri="http://schemas.openxmlformats.org/drawingml/2006/table">
            <a:tbl>
              <a:tblPr>
                <a:tableStyleId>{10A1B5D5-9B99-4C35-A422-299274C87663}</a:tableStyleId>
              </a:tblPr>
              <a:tblGrid>
                <a:gridCol w="645623">
                  <a:extLst>
                    <a:ext uri="{9D8B030D-6E8A-4147-A177-3AD203B41FA5}">
                      <a16:colId xmlns:a16="http://schemas.microsoft.com/office/drawing/2014/main" val="2885012803"/>
                    </a:ext>
                  </a:extLst>
                </a:gridCol>
                <a:gridCol w="1225895">
                  <a:extLst>
                    <a:ext uri="{9D8B030D-6E8A-4147-A177-3AD203B41FA5}">
                      <a16:colId xmlns:a16="http://schemas.microsoft.com/office/drawing/2014/main" val="111654493"/>
                    </a:ext>
                  </a:extLst>
                </a:gridCol>
                <a:gridCol w="1049227">
                  <a:extLst>
                    <a:ext uri="{9D8B030D-6E8A-4147-A177-3AD203B41FA5}">
                      <a16:colId xmlns:a16="http://schemas.microsoft.com/office/drawing/2014/main" val="3707504063"/>
                    </a:ext>
                  </a:extLst>
                </a:gridCol>
                <a:gridCol w="527071">
                  <a:extLst>
                    <a:ext uri="{9D8B030D-6E8A-4147-A177-3AD203B41FA5}">
                      <a16:colId xmlns:a16="http://schemas.microsoft.com/office/drawing/2014/main" val="564152793"/>
                    </a:ext>
                  </a:extLst>
                </a:gridCol>
                <a:gridCol w="425910">
                  <a:extLst>
                    <a:ext uri="{9D8B030D-6E8A-4147-A177-3AD203B41FA5}">
                      <a16:colId xmlns:a16="http://schemas.microsoft.com/office/drawing/2014/main" val="326540124"/>
                    </a:ext>
                  </a:extLst>
                </a:gridCol>
                <a:gridCol w="488987">
                  <a:extLst>
                    <a:ext uri="{9D8B030D-6E8A-4147-A177-3AD203B41FA5}">
                      <a16:colId xmlns:a16="http://schemas.microsoft.com/office/drawing/2014/main" val="2973949676"/>
                    </a:ext>
                  </a:extLst>
                </a:gridCol>
                <a:gridCol w="478697">
                  <a:extLst>
                    <a:ext uri="{9D8B030D-6E8A-4147-A177-3AD203B41FA5}">
                      <a16:colId xmlns:a16="http://schemas.microsoft.com/office/drawing/2014/main" val="2296769968"/>
                    </a:ext>
                  </a:extLst>
                </a:gridCol>
                <a:gridCol w="478697">
                  <a:extLst>
                    <a:ext uri="{9D8B030D-6E8A-4147-A177-3AD203B41FA5}">
                      <a16:colId xmlns:a16="http://schemas.microsoft.com/office/drawing/2014/main" val="2961544026"/>
                    </a:ext>
                  </a:extLst>
                </a:gridCol>
                <a:gridCol w="516948">
                  <a:extLst>
                    <a:ext uri="{9D8B030D-6E8A-4147-A177-3AD203B41FA5}">
                      <a16:colId xmlns:a16="http://schemas.microsoft.com/office/drawing/2014/main" val="2789390059"/>
                    </a:ext>
                  </a:extLst>
                </a:gridCol>
              </a:tblGrid>
              <a:tr h="350398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STATION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NAME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DATE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AWND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PRCP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SNOW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TMAX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TMIN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TOBS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3927894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01/01/2006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21,1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5,0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13,3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074346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02/01/2006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22,2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13,3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20,6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8707681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03/01/2006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26,1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6,7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6,7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4509525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04/01/2006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19,4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2,2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567970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05/01/2006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25,6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2,2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0375939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l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06/01/2006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14,4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-1,7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81785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301628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Un concetto genetico astratto">
            <a:extLst>
              <a:ext uri="{FF2B5EF4-FFF2-40B4-BE49-F238E27FC236}">
                <a16:creationId xmlns:a16="http://schemas.microsoft.com/office/drawing/2014/main" id="{241716D7-39DF-DF11-49BA-F112836D7E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graphicFrame>
        <p:nvGraphicFramePr>
          <p:cNvPr id="17" name="Tabella 16">
            <a:extLst>
              <a:ext uri="{FF2B5EF4-FFF2-40B4-BE49-F238E27FC236}">
                <a16:creationId xmlns:a16="http://schemas.microsoft.com/office/drawing/2014/main" id="{AD1C4859-777C-0C7D-9A16-C78B24748A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6596163"/>
              </p:ext>
            </p:extLst>
          </p:nvPr>
        </p:nvGraphicFramePr>
        <p:xfrm>
          <a:off x="6278639" y="3121346"/>
          <a:ext cx="5837055" cy="3480622"/>
        </p:xfrm>
        <a:graphic>
          <a:graphicData uri="http://schemas.openxmlformats.org/drawingml/2006/table">
            <a:tbl>
              <a:tblPr>
                <a:tableStyleId>{10A1B5D5-9B99-4C35-A422-299274C87663}</a:tableStyleId>
              </a:tblPr>
              <a:tblGrid>
                <a:gridCol w="645623">
                  <a:extLst>
                    <a:ext uri="{9D8B030D-6E8A-4147-A177-3AD203B41FA5}">
                      <a16:colId xmlns:a16="http://schemas.microsoft.com/office/drawing/2014/main" val="2885012803"/>
                    </a:ext>
                  </a:extLst>
                </a:gridCol>
                <a:gridCol w="1225895">
                  <a:extLst>
                    <a:ext uri="{9D8B030D-6E8A-4147-A177-3AD203B41FA5}">
                      <a16:colId xmlns:a16="http://schemas.microsoft.com/office/drawing/2014/main" val="111654493"/>
                    </a:ext>
                  </a:extLst>
                </a:gridCol>
                <a:gridCol w="1049227">
                  <a:extLst>
                    <a:ext uri="{9D8B030D-6E8A-4147-A177-3AD203B41FA5}">
                      <a16:colId xmlns:a16="http://schemas.microsoft.com/office/drawing/2014/main" val="3707504063"/>
                    </a:ext>
                  </a:extLst>
                </a:gridCol>
                <a:gridCol w="527071">
                  <a:extLst>
                    <a:ext uri="{9D8B030D-6E8A-4147-A177-3AD203B41FA5}">
                      <a16:colId xmlns:a16="http://schemas.microsoft.com/office/drawing/2014/main" val="564152793"/>
                    </a:ext>
                  </a:extLst>
                </a:gridCol>
                <a:gridCol w="425910">
                  <a:extLst>
                    <a:ext uri="{9D8B030D-6E8A-4147-A177-3AD203B41FA5}">
                      <a16:colId xmlns:a16="http://schemas.microsoft.com/office/drawing/2014/main" val="326540124"/>
                    </a:ext>
                  </a:extLst>
                </a:gridCol>
                <a:gridCol w="488987">
                  <a:extLst>
                    <a:ext uri="{9D8B030D-6E8A-4147-A177-3AD203B41FA5}">
                      <a16:colId xmlns:a16="http://schemas.microsoft.com/office/drawing/2014/main" val="2973949676"/>
                    </a:ext>
                  </a:extLst>
                </a:gridCol>
                <a:gridCol w="478697">
                  <a:extLst>
                    <a:ext uri="{9D8B030D-6E8A-4147-A177-3AD203B41FA5}">
                      <a16:colId xmlns:a16="http://schemas.microsoft.com/office/drawing/2014/main" val="2296769968"/>
                    </a:ext>
                  </a:extLst>
                </a:gridCol>
                <a:gridCol w="478697">
                  <a:extLst>
                    <a:ext uri="{9D8B030D-6E8A-4147-A177-3AD203B41FA5}">
                      <a16:colId xmlns:a16="http://schemas.microsoft.com/office/drawing/2014/main" val="2961544026"/>
                    </a:ext>
                  </a:extLst>
                </a:gridCol>
                <a:gridCol w="516948">
                  <a:extLst>
                    <a:ext uri="{9D8B030D-6E8A-4147-A177-3AD203B41FA5}">
                      <a16:colId xmlns:a16="http://schemas.microsoft.com/office/drawing/2014/main" val="2789390059"/>
                    </a:ext>
                  </a:extLst>
                </a:gridCol>
              </a:tblGrid>
              <a:tr h="3503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STATION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NAME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DATE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AWND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PRCP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SNOW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TMAX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TMIN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TOBS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3927894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01/01/2006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21,1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5,0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13,3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074346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02/01/2006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22,2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13,3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20,6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8707681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03/01/2006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26,1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6,7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6,7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4509525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04/01/2006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19,4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2,2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567970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05/01/2006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25,6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2,2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0375939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06/01/2006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14,4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-1,7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8178545"/>
                  </a:ext>
                </a:extLst>
              </a:tr>
            </a:tbl>
          </a:graphicData>
        </a:graphic>
      </p:graphicFrame>
      <p:graphicFrame>
        <p:nvGraphicFramePr>
          <p:cNvPr id="18" name="Tabella 17">
            <a:extLst>
              <a:ext uri="{FF2B5EF4-FFF2-40B4-BE49-F238E27FC236}">
                <a16:creationId xmlns:a16="http://schemas.microsoft.com/office/drawing/2014/main" id="{3E5539BF-15D2-B8BB-7CEA-3F6A1154ABA8}"/>
              </a:ext>
            </a:extLst>
          </p:cNvPr>
          <p:cNvGraphicFramePr>
            <a:graphicFrameLocks noGrp="1"/>
          </p:cNvGraphicFramePr>
          <p:nvPr/>
        </p:nvGraphicFramePr>
        <p:xfrm>
          <a:off x="139046" y="402478"/>
          <a:ext cx="6096001" cy="30861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969490">
                  <a:extLst>
                    <a:ext uri="{9D8B030D-6E8A-4147-A177-3AD203B41FA5}">
                      <a16:colId xmlns:a16="http://schemas.microsoft.com/office/drawing/2014/main" val="3506275113"/>
                    </a:ext>
                  </a:extLst>
                </a:gridCol>
                <a:gridCol w="708837">
                  <a:extLst>
                    <a:ext uri="{9D8B030D-6E8A-4147-A177-3AD203B41FA5}">
                      <a16:colId xmlns:a16="http://schemas.microsoft.com/office/drawing/2014/main" val="2464308673"/>
                    </a:ext>
                  </a:extLst>
                </a:gridCol>
                <a:gridCol w="708837">
                  <a:extLst>
                    <a:ext uri="{9D8B030D-6E8A-4147-A177-3AD203B41FA5}">
                      <a16:colId xmlns:a16="http://schemas.microsoft.com/office/drawing/2014/main" val="3456197545"/>
                    </a:ext>
                  </a:extLst>
                </a:gridCol>
                <a:gridCol w="708837">
                  <a:extLst>
                    <a:ext uri="{9D8B030D-6E8A-4147-A177-3AD203B41FA5}">
                      <a16:colId xmlns:a16="http://schemas.microsoft.com/office/drawing/2014/main" val="1872378184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STATION,"NAME","DATE","AWND","PRCP","SNOW","TMAX","TMIN","TOBS"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795845"/>
                  </a:ext>
                </a:extLst>
              </a:tr>
              <a:tr h="18288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USC00226308,"NEWTON EXPERIMENTAL STATION, MS US","2006-01-01",,"0.0","0.0","21.1","5.0","13.3"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4008611"/>
                  </a:ext>
                </a:extLst>
              </a:tr>
              <a:tr h="18288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USC00226308,"NEWTON EXPERIMENTAL STATION, MS US","2006-01-02",,"0.0","0.0","22.2","13.3","20.6"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360195"/>
                  </a:ext>
                </a:extLst>
              </a:tr>
              <a:tr h="18288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USC00226308,"NEWTON EXPERIMENTAL STATION, MS US","2006-01-03",,"0.0","0.0","26.1","6.7","6.7"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2855009"/>
                  </a:ext>
                </a:extLst>
              </a:tr>
              <a:tr h="18288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USC00226308,"NEWTON EXPERIMENTAL STATION, MS US","2006-01-04",,"0.0","0.0","19.4","1.1","2.2"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476035"/>
                  </a:ext>
                </a:extLst>
              </a:tr>
              <a:tr h="18288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USC00226308,"NEWTON EXPERIMENTAL STATION, MS US","2006-01-05",,"0.0","0.0","25.6","2.2","6.1"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6631523"/>
                  </a:ext>
                </a:extLst>
              </a:tr>
              <a:tr h="18288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USC00226308,"NEWTON EXPERIMENTAL STATION, MS US","2006-01-06",,"0.0","0.0","14.4","-1.7","1.1"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2126603"/>
                  </a:ext>
                </a:extLst>
              </a:tr>
              <a:tr h="182880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USC00226308,"NEWTON EXPERIMENTAL STATION, MS US","2006-01-07",,"0.0","0.0","3.3","-6.7","-5.0"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89946851"/>
                  </a:ext>
                </a:extLst>
              </a:tr>
              <a:tr h="185584">
                <a:tc gridSpan="4">
                  <a:txBody>
                    <a:bodyPr/>
                    <a:lstStyle/>
                    <a:p>
                      <a:pPr algn="l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USC00226308,"NEWTON EXPERIMENTAL STATION, MS US","2006-01-08",,"0.0","0.0","14.4","-5.0","6.1"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0282470"/>
                  </a:ext>
                </a:extLst>
              </a:tr>
            </a:tbl>
          </a:graphicData>
        </a:graphic>
      </p:graphicFrame>
      <p:sp>
        <p:nvSpPr>
          <p:cNvPr id="20" name="Freccia circolare 19">
            <a:extLst>
              <a:ext uri="{FF2B5EF4-FFF2-40B4-BE49-F238E27FC236}">
                <a16:creationId xmlns:a16="http://schemas.microsoft.com/office/drawing/2014/main" id="{7C68EBCE-9479-0ED1-64B5-A8E133AEBD40}"/>
              </a:ext>
            </a:extLst>
          </p:cNvPr>
          <p:cNvSpPr/>
          <p:nvPr/>
        </p:nvSpPr>
        <p:spPr>
          <a:xfrm rot="4833505">
            <a:off x="5379127" y="-307649"/>
            <a:ext cx="3469023" cy="5951688"/>
          </a:xfrm>
          <a:prstGeom prst="circularArrow">
            <a:avLst>
              <a:gd name="adj1" fmla="val 5280"/>
              <a:gd name="adj2" fmla="val 668209"/>
              <a:gd name="adj3" fmla="val 15828673"/>
              <a:gd name="adj4" fmla="val 10800000"/>
              <a:gd name="adj5" fmla="val 12683"/>
            </a:avLst>
          </a:prstGeom>
          <a:solidFill>
            <a:srgbClr val="000000"/>
          </a:solidFill>
          <a:ln>
            <a:noFill/>
          </a:ln>
          <a:effectLst>
            <a:outerShdw blurRad="304800" dist="38100" dir="8100000" sx="106000" sy="106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04981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3" descr="Un concetto genetico astratto">
            <a:extLst>
              <a:ext uri="{FF2B5EF4-FFF2-40B4-BE49-F238E27FC236}">
                <a16:creationId xmlns:a16="http://schemas.microsoft.com/office/drawing/2014/main" id="{241716D7-39DF-DF11-49BA-F112836D7E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838" r="9091" b="21025"/>
          <a:stretch/>
        </p:blipFill>
        <p:spPr>
          <a:xfrm>
            <a:off x="-1866" y="10"/>
            <a:ext cx="12191980" cy="6857990"/>
          </a:xfrm>
          <a:prstGeom prst="rect">
            <a:avLst/>
          </a:prstGeom>
          <a:solidFill>
            <a:srgbClr val="0060A8">
              <a:alpha val="63000"/>
            </a:srgbClr>
          </a:solidFill>
        </p:spPr>
      </p:pic>
      <p:sp>
        <p:nvSpPr>
          <p:cNvPr id="20" name="Freccia circolare 19">
            <a:extLst>
              <a:ext uri="{FF2B5EF4-FFF2-40B4-BE49-F238E27FC236}">
                <a16:creationId xmlns:a16="http://schemas.microsoft.com/office/drawing/2014/main" id="{7C68EBCE-9479-0ED1-64B5-A8E133AEBD40}"/>
              </a:ext>
            </a:extLst>
          </p:cNvPr>
          <p:cNvSpPr/>
          <p:nvPr/>
        </p:nvSpPr>
        <p:spPr>
          <a:xfrm rot="4833505">
            <a:off x="5379127" y="-307649"/>
            <a:ext cx="3469023" cy="5951688"/>
          </a:xfrm>
          <a:prstGeom prst="circularArrow">
            <a:avLst>
              <a:gd name="adj1" fmla="val 5280"/>
              <a:gd name="adj2" fmla="val 668209"/>
              <a:gd name="adj3" fmla="val 15828673"/>
              <a:gd name="adj4" fmla="val 10800000"/>
              <a:gd name="adj5" fmla="val 12683"/>
            </a:avLst>
          </a:prstGeom>
          <a:solidFill>
            <a:srgbClr val="000000"/>
          </a:solidFill>
          <a:ln>
            <a:noFill/>
          </a:ln>
          <a:effectLst>
            <a:outerShdw blurRad="304800" dist="38100" dir="8100000" sx="106000" sy="106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graphicFrame>
        <p:nvGraphicFramePr>
          <p:cNvPr id="2" name="Tabella 1">
            <a:extLst>
              <a:ext uri="{FF2B5EF4-FFF2-40B4-BE49-F238E27FC236}">
                <a16:creationId xmlns:a16="http://schemas.microsoft.com/office/drawing/2014/main" id="{B8459BD2-E572-B11E-6346-BB4FA76427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687308"/>
              </p:ext>
            </p:extLst>
          </p:nvPr>
        </p:nvGraphicFramePr>
        <p:xfrm>
          <a:off x="76307" y="147088"/>
          <a:ext cx="5837055" cy="3480622"/>
        </p:xfrm>
        <a:graphic>
          <a:graphicData uri="http://schemas.openxmlformats.org/drawingml/2006/table">
            <a:tbl>
              <a:tblPr>
                <a:tableStyleId>{10A1B5D5-9B99-4C35-A422-299274C87663}</a:tableStyleId>
              </a:tblPr>
              <a:tblGrid>
                <a:gridCol w="645623">
                  <a:extLst>
                    <a:ext uri="{9D8B030D-6E8A-4147-A177-3AD203B41FA5}">
                      <a16:colId xmlns:a16="http://schemas.microsoft.com/office/drawing/2014/main" val="2885012803"/>
                    </a:ext>
                  </a:extLst>
                </a:gridCol>
                <a:gridCol w="1225895">
                  <a:extLst>
                    <a:ext uri="{9D8B030D-6E8A-4147-A177-3AD203B41FA5}">
                      <a16:colId xmlns:a16="http://schemas.microsoft.com/office/drawing/2014/main" val="111654493"/>
                    </a:ext>
                  </a:extLst>
                </a:gridCol>
                <a:gridCol w="1049227">
                  <a:extLst>
                    <a:ext uri="{9D8B030D-6E8A-4147-A177-3AD203B41FA5}">
                      <a16:colId xmlns:a16="http://schemas.microsoft.com/office/drawing/2014/main" val="3707504063"/>
                    </a:ext>
                  </a:extLst>
                </a:gridCol>
                <a:gridCol w="527071">
                  <a:extLst>
                    <a:ext uri="{9D8B030D-6E8A-4147-A177-3AD203B41FA5}">
                      <a16:colId xmlns:a16="http://schemas.microsoft.com/office/drawing/2014/main" val="564152793"/>
                    </a:ext>
                  </a:extLst>
                </a:gridCol>
                <a:gridCol w="425910">
                  <a:extLst>
                    <a:ext uri="{9D8B030D-6E8A-4147-A177-3AD203B41FA5}">
                      <a16:colId xmlns:a16="http://schemas.microsoft.com/office/drawing/2014/main" val="326540124"/>
                    </a:ext>
                  </a:extLst>
                </a:gridCol>
                <a:gridCol w="488987">
                  <a:extLst>
                    <a:ext uri="{9D8B030D-6E8A-4147-A177-3AD203B41FA5}">
                      <a16:colId xmlns:a16="http://schemas.microsoft.com/office/drawing/2014/main" val="2973949676"/>
                    </a:ext>
                  </a:extLst>
                </a:gridCol>
                <a:gridCol w="478697">
                  <a:extLst>
                    <a:ext uri="{9D8B030D-6E8A-4147-A177-3AD203B41FA5}">
                      <a16:colId xmlns:a16="http://schemas.microsoft.com/office/drawing/2014/main" val="2296769968"/>
                    </a:ext>
                  </a:extLst>
                </a:gridCol>
                <a:gridCol w="478697">
                  <a:extLst>
                    <a:ext uri="{9D8B030D-6E8A-4147-A177-3AD203B41FA5}">
                      <a16:colId xmlns:a16="http://schemas.microsoft.com/office/drawing/2014/main" val="2961544026"/>
                    </a:ext>
                  </a:extLst>
                </a:gridCol>
                <a:gridCol w="516948">
                  <a:extLst>
                    <a:ext uri="{9D8B030D-6E8A-4147-A177-3AD203B41FA5}">
                      <a16:colId xmlns:a16="http://schemas.microsoft.com/office/drawing/2014/main" val="2789390059"/>
                    </a:ext>
                  </a:extLst>
                </a:gridCol>
              </a:tblGrid>
              <a:tr h="350398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STATION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NAME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DATE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AWND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PRCP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SNOW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TMAX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TMIN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TOBS</a:t>
                      </a:r>
                      <a:endParaRPr lang="it-IT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03927894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01/01/2006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21,1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5,0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13,3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1074346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02/01/2006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22,2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13,3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20,6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28707681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03/01/2006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26,1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6,7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6,7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4509525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04/01/2006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19,4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2,2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8567970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05/01/2006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25,6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2,2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00375939"/>
                  </a:ext>
                </a:extLst>
              </a:tr>
              <a:tr h="521704"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USC00226308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NEWTON EXPERIMENTAL STATION, MS US</a:t>
                      </a:r>
                      <a:endParaRPr lang="en-US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06/01/2006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>
                          <a:solidFill>
                            <a:srgbClr val="000000"/>
                          </a:solidFill>
                          <a:effectLst/>
                        </a:rPr>
                        <a:t>0,0 mm</a:t>
                      </a:r>
                      <a:endParaRPr lang="it-IT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14,4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-1,7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it-IT" sz="11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1,1 °C</a:t>
                      </a:r>
                      <a:endParaRPr lang="it-IT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8178545"/>
                  </a:ext>
                </a:extLst>
              </a:tr>
            </a:tbl>
          </a:graphicData>
        </a:graphic>
      </p:graphicFrame>
      <p:graphicFrame>
        <p:nvGraphicFramePr>
          <p:cNvPr id="3" name="Tabella 2">
            <a:extLst>
              <a:ext uri="{FF2B5EF4-FFF2-40B4-BE49-F238E27FC236}">
                <a16:creationId xmlns:a16="http://schemas.microsoft.com/office/drawing/2014/main" id="{14F9A4B4-91C4-B5A2-F60A-20F55C30D2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2007136"/>
              </p:ext>
            </p:extLst>
          </p:nvPr>
        </p:nvGraphicFramePr>
        <p:xfrm>
          <a:off x="6398924" y="3587213"/>
          <a:ext cx="5409619" cy="2801764"/>
        </p:xfrm>
        <a:graphic>
          <a:graphicData uri="http://schemas.openxmlformats.org/drawingml/2006/table">
            <a:tbl>
              <a:tblPr>
                <a:tableStyleId>{D113A9D2-9D6B-4929-AA2D-F23B5EE8CBE7}</a:tableStyleId>
              </a:tblPr>
              <a:tblGrid>
                <a:gridCol w="924721">
                  <a:extLst>
                    <a:ext uri="{9D8B030D-6E8A-4147-A177-3AD203B41FA5}">
                      <a16:colId xmlns:a16="http://schemas.microsoft.com/office/drawing/2014/main" val="4221215022"/>
                    </a:ext>
                  </a:extLst>
                </a:gridCol>
                <a:gridCol w="924721">
                  <a:extLst>
                    <a:ext uri="{9D8B030D-6E8A-4147-A177-3AD203B41FA5}">
                      <a16:colId xmlns:a16="http://schemas.microsoft.com/office/drawing/2014/main" val="256325196"/>
                    </a:ext>
                  </a:extLst>
                </a:gridCol>
                <a:gridCol w="794935">
                  <a:extLst>
                    <a:ext uri="{9D8B030D-6E8A-4147-A177-3AD203B41FA5}">
                      <a16:colId xmlns:a16="http://schemas.microsoft.com/office/drawing/2014/main" val="3805297232"/>
                    </a:ext>
                  </a:extLst>
                </a:gridCol>
                <a:gridCol w="762490">
                  <a:extLst>
                    <a:ext uri="{9D8B030D-6E8A-4147-A177-3AD203B41FA5}">
                      <a16:colId xmlns:a16="http://schemas.microsoft.com/office/drawing/2014/main" val="1961780013"/>
                    </a:ext>
                  </a:extLst>
                </a:gridCol>
                <a:gridCol w="575112">
                  <a:extLst>
                    <a:ext uri="{9D8B030D-6E8A-4147-A177-3AD203B41FA5}">
                      <a16:colId xmlns:a16="http://schemas.microsoft.com/office/drawing/2014/main" val="861168344"/>
                    </a:ext>
                  </a:extLst>
                </a:gridCol>
                <a:gridCol w="697597">
                  <a:extLst>
                    <a:ext uri="{9D8B030D-6E8A-4147-A177-3AD203B41FA5}">
                      <a16:colId xmlns:a16="http://schemas.microsoft.com/office/drawing/2014/main" val="2022320410"/>
                    </a:ext>
                  </a:extLst>
                </a:gridCol>
                <a:gridCol w="730043">
                  <a:extLst>
                    <a:ext uri="{9D8B030D-6E8A-4147-A177-3AD203B41FA5}">
                      <a16:colId xmlns:a16="http://schemas.microsoft.com/office/drawing/2014/main" val="2964595367"/>
                    </a:ext>
                  </a:extLst>
                </a:gridCol>
              </a:tblGrid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DATE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PERIOD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PRCP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SNOW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TMAX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TMIN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1" u="none" strike="noStrike" kern="1200" dirty="0">
                          <a:solidFill>
                            <a:srgbClr val="0070C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TOBS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0400218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01/01/2006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5,0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13,3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759401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02/01/2006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22,2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13,3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20,6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5018754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03/01/2006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  <a:endParaRPr lang="it-IT" sz="11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6,7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6,7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3108916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04/01/2006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19,4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2,2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7206182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05/01/2006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  <a:endParaRPr lang="it-IT" sz="11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25,6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2,2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8058589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06/01/2006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14,4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-1,7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4941385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07/01/2006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3,3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-6,7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-5,0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3558271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08/01/2006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14,4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-5,0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4362286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09/01/2006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22,8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029313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24,4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15,0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6372445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1,3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2,8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2,8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4810217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17,2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-1,7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023432"/>
                  </a:ext>
                </a:extLst>
              </a:tr>
              <a:tr h="200126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13/01/2006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 err="1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January</a:t>
                      </a:r>
                      <a:endParaRPr lang="it-IT" sz="11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19,8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0,0 mm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21,7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-1,1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it-IT" sz="1100" b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14,4 °C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77508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364409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Custom 8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96A9A9"/>
      </a:accent1>
      <a:accent2>
        <a:srgbClr val="CB58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D0690C"/>
      </a:hlink>
      <a:folHlink>
        <a:srgbClr val="9696A0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494</TotalTime>
  <Words>1775</Words>
  <Application>Microsoft Office PowerPoint</Application>
  <PresentationFormat>Widescreen</PresentationFormat>
  <Paragraphs>406</Paragraphs>
  <Slides>24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Avenir Next LT Pro</vt:lpstr>
      <vt:lpstr>Avenir Next LT Pro (Corpo)</vt:lpstr>
      <vt:lpstr>Avenir Next LT Pro Light</vt:lpstr>
      <vt:lpstr>Calibri</vt:lpstr>
      <vt:lpstr>Garamond</vt:lpstr>
      <vt:lpstr>SavonVTI</vt:lpstr>
      <vt:lpstr>Big Data Analytics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Pattern-Based Change Detection</vt:lpstr>
      <vt:lpstr>Pattern-Based Change Detection - Challenges</vt:lpstr>
      <vt:lpstr>Pattern-Based Change Detection</vt:lpstr>
      <vt:lpstr>jKarma Library</vt:lpstr>
      <vt:lpstr>jKarma library</vt:lpstr>
      <vt:lpstr>jKarma library</vt:lpstr>
      <vt:lpstr>Apache Spark</vt:lpstr>
      <vt:lpstr>Docker</vt:lpstr>
      <vt:lpstr>Our project structure</vt:lpstr>
      <vt:lpstr>Docker Structure</vt:lpstr>
      <vt:lpstr>Spark UI</vt:lpstr>
      <vt:lpstr>Spark UI</vt:lpstr>
      <vt:lpstr>PBCD at work</vt:lpstr>
      <vt:lpstr>Future developments</vt:lpstr>
      <vt:lpstr>GitHub Repository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Analytics</dc:title>
  <dc:creator>Lorenzo Capocchiano</dc:creator>
  <cp:lastModifiedBy>Domenico Narracci</cp:lastModifiedBy>
  <cp:revision>26</cp:revision>
  <dcterms:created xsi:type="dcterms:W3CDTF">2022-11-20T14:40:43Z</dcterms:created>
  <dcterms:modified xsi:type="dcterms:W3CDTF">2022-11-30T13:41:27Z</dcterms:modified>
</cp:coreProperties>
</file>

<file path=docProps/thumbnail.jpeg>
</file>